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4"/>
  </p:notesMasterIdLst>
  <p:sldIdLst>
    <p:sldId id="382" r:id="rId2"/>
    <p:sldId id="383" r:id="rId3"/>
    <p:sldId id="384" r:id="rId4"/>
    <p:sldId id="385" r:id="rId5"/>
    <p:sldId id="387" r:id="rId6"/>
    <p:sldId id="386" r:id="rId7"/>
    <p:sldId id="388" r:id="rId8"/>
    <p:sldId id="389" r:id="rId9"/>
    <p:sldId id="443" r:id="rId10"/>
    <p:sldId id="392" r:id="rId11"/>
    <p:sldId id="393" r:id="rId12"/>
    <p:sldId id="394" r:id="rId13"/>
    <p:sldId id="395" r:id="rId14"/>
    <p:sldId id="396" r:id="rId15"/>
    <p:sldId id="397" r:id="rId16"/>
    <p:sldId id="398" r:id="rId17"/>
    <p:sldId id="399" r:id="rId18"/>
    <p:sldId id="400" r:id="rId19"/>
    <p:sldId id="401" r:id="rId20"/>
    <p:sldId id="442" r:id="rId21"/>
    <p:sldId id="440" r:id="rId22"/>
    <p:sldId id="444" r:id="rId23"/>
    <p:sldId id="430" r:id="rId24"/>
    <p:sldId id="407" r:id="rId25"/>
    <p:sldId id="408" r:id="rId26"/>
    <p:sldId id="409" r:id="rId27"/>
    <p:sldId id="410" r:id="rId28"/>
    <p:sldId id="438" r:id="rId29"/>
    <p:sldId id="439" r:id="rId30"/>
    <p:sldId id="413" r:id="rId31"/>
    <p:sldId id="414" r:id="rId32"/>
    <p:sldId id="415" r:id="rId33"/>
    <p:sldId id="416" r:id="rId34"/>
    <p:sldId id="417" r:id="rId35"/>
    <p:sldId id="418" r:id="rId36"/>
    <p:sldId id="419" r:id="rId37"/>
    <p:sldId id="445" r:id="rId38"/>
    <p:sldId id="420" r:id="rId39"/>
    <p:sldId id="421" r:id="rId40"/>
    <p:sldId id="434" r:id="rId41"/>
    <p:sldId id="435" r:id="rId42"/>
    <p:sldId id="43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6699FF"/>
    <a:srgbClr val="009900"/>
    <a:srgbClr val="FF9935"/>
    <a:srgbClr val="350099"/>
    <a:srgbClr val="990099"/>
    <a:srgbClr val="2D0CA4"/>
    <a:srgbClr val="671B95"/>
    <a:srgbClr val="FFFF00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7" autoAdjust="0"/>
    <p:restoredTop sz="99598" autoAdjust="0"/>
  </p:normalViewPr>
  <p:slideViewPr>
    <p:cSldViewPr>
      <p:cViewPr varScale="1">
        <p:scale>
          <a:sx n="92" d="100"/>
          <a:sy n="92" d="100"/>
        </p:scale>
        <p:origin x="-97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-351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prara\AppData\Roaming\Microsoft\Excel\Book1%20(version%201).xlsb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Proposed Method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1003BD"/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rgbClr val="1003BD"/>
              </a:solidFill>
              <a:ln>
                <a:solidFill>
                  <a:schemeClr val="tx1"/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5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6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7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8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solidFill>
                  <a:schemeClr val="tx1"/>
                </a:solidFill>
              </a:ln>
            </c:spPr>
          </c:dPt>
          <c:val>
            <c:numRef>
              <c:f>Sheet1!$A$2:$A$11</c:f>
              <c:numCache>
                <c:formatCode>General</c:formatCode>
                <c:ptCount val="10"/>
                <c:pt idx="0">
                  <c:v>38.03</c:v>
                </c:pt>
                <c:pt idx="1">
                  <c:v>39.96</c:v>
                </c:pt>
                <c:pt idx="2">
                  <c:v>35.200000000000003</c:v>
                </c:pt>
                <c:pt idx="3">
                  <c:v>33.1</c:v>
                </c:pt>
                <c:pt idx="4">
                  <c:v>32.799999999999997</c:v>
                </c:pt>
                <c:pt idx="5">
                  <c:v>30.5</c:v>
                </c:pt>
                <c:pt idx="6">
                  <c:v>31.29</c:v>
                </c:pt>
                <c:pt idx="7">
                  <c:v>30.72</c:v>
                </c:pt>
                <c:pt idx="8">
                  <c:v>42.6</c:v>
                </c:pt>
                <c:pt idx="9">
                  <c:v>41.97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VSRS 3.5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3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4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5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6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7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8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c:spPr>
          </c:dPt>
          <c:val>
            <c:numRef>
              <c:f>Sheet1!$B$2:$B$11</c:f>
              <c:numCache>
                <c:formatCode>General</c:formatCode>
                <c:ptCount val="10"/>
                <c:pt idx="0">
                  <c:v>36.81</c:v>
                </c:pt>
                <c:pt idx="1">
                  <c:v>36.619999999999997</c:v>
                </c:pt>
                <c:pt idx="2">
                  <c:v>34.049999999999997</c:v>
                </c:pt>
                <c:pt idx="3">
                  <c:v>28.24</c:v>
                </c:pt>
                <c:pt idx="4">
                  <c:v>31.94</c:v>
                </c:pt>
                <c:pt idx="5">
                  <c:v>30.32</c:v>
                </c:pt>
                <c:pt idx="6">
                  <c:v>30.73</c:v>
                </c:pt>
                <c:pt idx="7">
                  <c:v>29.52</c:v>
                </c:pt>
                <c:pt idx="8">
                  <c:v>41.36</c:v>
                </c:pt>
                <c:pt idx="9">
                  <c:v>39.94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6244608"/>
        <c:axId val="66246528"/>
      </c:barChart>
      <c:catAx>
        <c:axId val="662446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>
                    <a:latin typeface="Arial" pitchFamily="34" charset="0"/>
                    <a:cs typeface="Arial" pitchFamily="34" charset="0"/>
                  </a:rPr>
                  <a:t>Virtual Viewpoint</a:t>
                </a:r>
              </a:p>
            </c:rich>
          </c:tx>
          <c:layout>
            <c:manualLayout>
              <c:xMode val="edge"/>
              <c:yMode val="edge"/>
              <c:x val="0.41416068952450258"/>
              <c:y val="0.93400306312307779"/>
            </c:manualLayout>
          </c:layout>
          <c:overlay val="0"/>
        </c:title>
        <c:majorTickMark val="out"/>
        <c:minorTickMark val="none"/>
        <c:tickLblPos val="nextTo"/>
        <c:crossAx val="66246528"/>
        <c:crosses val="autoZero"/>
        <c:auto val="1"/>
        <c:lblAlgn val="ctr"/>
        <c:lblOffset val="100"/>
        <c:noMultiLvlLbl val="0"/>
      </c:catAx>
      <c:valAx>
        <c:axId val="66246528"/>
        <c:scaling>
          <c:orientation val="minMax"/>
          <c:min val="2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>
                    <a:latin typeface="Arial" pitchFamily="34" charset="0"/>
                    <a:cs typeface="Arial" pitchFamily="34" charset="0"/>
                  </a:defRPr>
                </a:pPr>
                <a:r>
                  <a:rPr lang="en-US" sz="1400" b="1" i="0" u="none" strike="noStrike" baseline="0" smtClean="0">
                    <a:latin typeface="Arial" pitchFamily="34" charset="0"/>
                    <a:cs typeface="Arial" pitchFamily="34" charset="0"/>
                  </a:rPr>
                  <a:t>Average Y-PSNR [dB]</a:t>
                </a:r>
                <a:endParaRPr lang="en-US" sz="1400" b="1">
                  <a:latin typeface="Arial" pitchFamily="34" charset="0"/>
                  <a:cs typeface="Arial" pitchFamily="34" charset="0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662446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31.wmf"/><Relationship Id="rId1" Type="http://schemas.openxmlformats.org/officeDocument/2006/relationships/image" Target="../media/image23.wmf"/><Relationship Id="rId6" Type="http://schemas.openxmlformats.org/officeDocument/2006/relationships/image" Target="../media/image36.wmf"/><Relationship Id="rId5" Type="http://schemas.openxmlformats.org/officeDocument/2006/relationships/image" Target="../media/image32.wmf"/><Relationship Id="rId4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38.wmf"/><Relationship Id="rId5" Type="http://schemas.openxmlformats.org/officeDocument/2006/relationships/image" Target="../media/image39.wmf"/><Relationship Id="rId4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38.wmf"/><Relationship Id="rId5" Type="http://schemas.openxmlformats.org/officeDocument/2006/relationships/image" Target="../media/image39.wmf"/><Relationship Id="rId4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38.wmf"/><Relationship Id="rId5" Type="http://schemas.openxmlformats.org/officeDocument/2006/relationships/image" Target="../media/image39.wmf"/><Relationship Id="rId4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5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7" Type="http://schemas.openxmlformats.org/officeDocument/2006/relationships/image" Target="../media/image51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3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3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4" Type="http://schemas.openxmlformats.org/officeDocument/2006/relationships/image" Target="../media/image7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7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85.wmf"/><Relationship Id="rId4" Type="http://schemas.openxmlformats.org/officeDocument/2006/relationships/image" Target="../media/image7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9.wmf"/><Relationship Id="rId1" Type="http://schemas.openxmlformats.org/officeDocument/2006/relationships/image" Target="../media/image23.wmf"/><Relationship Id="rId4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23.wmf"/><Relationship Id="rId1" Type="http://schemas.openxmlformats.org/officeDocument/2006/relationships/image" Target="../media/image31.wmf"/><Relationship Id="rId5" Type="http://schemas.openxmlformats.org/officeDocument/2006/relationships/image" Target="../media/image25.wmf"/><Relationship Id="rId4" Type="http://schemas.openxmlformats.org/officeDocument/2006/relationships/image" Target="../media/image33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0.10061</cdr:x>
      <cdr:y>0.18938</cdr:y>
    </cdr:from>
    <cdr:to>
      <cdr:x>0.22256</cdr:x>
      <cdr:y>0.26441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853855" y="987591"/>
          <a:ext cx="1034962" cy="391277"/>
        </a:xfrm>
        <a:prstGeom xmlns:a="http://schemas.openxmlformats.org/drawingml/2006/main" prst="rect">
          <a:avLst/>
        </a:prstGeom>
        <a:solidFill xmlns:a="http://schemas.openxmlformats.org/drawingml/2006/main">
          <a:srgbClr val="0066FF">
            <a:alpha val="0"/>
          </a:srgb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b="1" dirty="0">
              <a:solidFill>
                <a:srgbClr val="3333CC"/>
              </a:solidFill>
              <a:latin typeface="Arial" pitchFamily="34" charset="0"/>
              <a:cs typeface="Arial" pitchFamily="34" charset="0"/>
            </a:rPr>
            <a:t>Pantomime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3C0D4-85EF-46B7-AA29-E5266E926BE8}" type="datetimeFigureOut">
              <a:rPr lang="en-US" smtClean="0"/>
              <a:t>8/29/2011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5AA62-3B5E-4C87-BC8B-5C81778A5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77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2.2 Connection Hypothesis Testing</a:t>
            </a:r>
          </a:p>
          <a:p>
            <a:r>
              <a:rPr lang="en-US" dirty="0" smtClean="0"/>
              <a:t>Connection evidence is a measure of inter-view</a:t>
            </a:r>
          </a:p>
          <a:p>
            <a:r>
              <a:rPr lang="en-US" dirty="0" smtClean="0"/>
              <a:t>consistency.</a:t>
            </a:r>
          </a:p>
          <a:p>
            <a:r>
              <a:rPr lang="en-US" dirty="0" smtClean="0"/>
              <a:t>Connection Threshold (</a:t>
            </a:r>
            <a:r>
              <a:rPr lang="en-US" dirty="0" err="1" smtClean="0"/>
              <a:t>Tf</a:t>
            </a:r>
            <a:r>
              <a:rPr lang="en-US" dirty="0" smtClean="0"/>
              <a:t> ):</a:t>
            </a:r>
          </a:p>
          <a:p>
            <a:r>
              <a:rPr lang="en-US" dirty="0" smtClean="0"/>
              <a:t>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5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4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cardinality 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number of reference views used for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 to obtain the principal depth map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Let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∈ {1, . . . ,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an arbitrary reference depth map from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used in the depth consistency testing to obtain a principal depth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at viewpoint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cardinality of the set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defined by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 =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−1) 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</a:p>
          <a:p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∀ </a:t>
            </a:r>
            <a:r>
              <a:rPr lang="pt-BR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(4)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number of reference views used in the depth consistency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38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5AA62-3B5E-4C87-BC8B-5C81778A5F6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5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8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9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1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0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70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6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3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8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26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2008-10-24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Pravin Kumar Rana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B89F7-2F2A-439A-BD12-8A0613357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4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4.png"/><Relationship Id="rId10" Type="http://schemas.openxmlformats.org/officeDocument/2006/relationships/image" Target="../media/image10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8.wmf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png"/><Relationship Id="rId11" Type="http://schemas.openxmlformats.org/officeDocument/2006/relationships/image" Target="../media/image17.wmf"/><Relationship Id="rId5" Type="http://schemas.openxmlformats.org/officeDocument/2006/relationships/image" Target="../media/image16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22.png"/><Relationship Id="rId1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2.png"/><Relationship Id="rId7" Type="http://schemas.openxmlformats.org/officeDocument/2006/relationships/image" Target="../media/image17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0.w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22.png"/><Relationship Id="rId9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12.png"/><Relationship Id="rId7" Type="http://schemas.openxmlformats.org/officeDocument/2006/relationships/image" Target="../media/image17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10.w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22.png"/><Relationship Id="rId9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12.png"/><Relationship Id="rId7" Type="http://schemas.openxmlformats.org/officeDocument/2006/relationships/image" Target="../media/image17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10.w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22.png"/><Relationship Id="rId9" Type="http://schemas.openxmlformats.org/officeDocument/2006/relationships/image" Target="../media/image1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2.png"/><Relationship Id="rId7" Type="http://schemas.openxmlformats.org/officeDocument/2006/relationships/image" Target="../media/image17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0.wmf"/><Relationship Id="rId5" Type="http://schemas.openxmlformats.org/officeDocument/2006/relationships/image" Target="../media/image13.pn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22.png"/><Relationship Id="rId9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26.png"/><Relationship Id="rId7" Type="http://schemas.openxmlformats.org/officeDocument/2006/relationships/image" Target="../media/image23.wmf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5.wmf"/><Relationship Id="rId5" Type="http://schemas.openxmlformats.org/officeDocument/2006/relationships/image" Target="../media/image28.png"/><Relationship Id="rId10" Type="http://schemas.openxmlformats.org/officeDocument/2006/relationships/oleObject" Target="../embeddings/oleObject22.bin"/><Relationship Id="rId4" Type="http://schemas.openxmlformats.org/officeDocument/2006/relationships/image" Target="../media/image27.png"/><Relationship Id="rId9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13" Type="http://schemas.openxmlformats.org/officeDocument/2006/relationships/oleObject" Target="../embeddings/oleObject26.bin"/><Relationship Id="rId3" Type="http://schemas.openxmlformats.org/officeDocument/2006/relationships/image" Target="../media/image30.png"/><Relationship Id="rId7" Type="http://schemas.openxmlformats.org/officeDocument/2006/relationships/image" Target="../media/image29.wmf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11" Type="http://schemas.openxmlformats.org/officeDocument/2006/relationships/oleObject" Target="../embeddings/oleObject25.bin"/><Relationship Id="rId5" Type="http://schemas.openxmlformats.org/officeDocument/2006/relationships/image" Target="../media/image23.wmf"/><Relationship Id="rId10" Type="http://schemas.openxmlformats.org/officeDocument/2006/relationships/image" Target="../media/image27.png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6.png"/><Relationship Id="rId14" Type="http://schemas.openxmlformats.org/officeDocument/2006/relationships/image" Target="../media/image25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1.jpeg"/><Relationship Id="rId3" Type="http://schemas.openxmlformats.org/officeDocument/2006/relationships/image" Target="../media/image34.png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3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png"/><Relationship Id="rId11" Type="http://schemas.openxmlformats.org/officeDocument/2006/relationships/oleObject" Target="../embeddings/oleObject30.bin"/><Relationship Id="rId5" Type="http://schemas.openxmlformats.org/officeDocument/2006/relationships/image" Target="../media/image31.wmf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32.wmf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35.wmf"/><Relationship Id="rId18" Type="http://schemas.openxmlformats.org/officeDocument/2006/relationships/image" Target="../media/image1.jpeg"/><Relationship Id="rId3" Type="http://schemas.openxmlformats.org/officeDocument/2006/relationships/image" Target="../media/image37.png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3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25.wmf"/><Relationship Id="rId5" Type="http://schemas.openxmlformats.org/officeDocument/2006/relationships/image" Target="../media/image30.png"/><Relationship Id="rId15" Type="http://schemas.openxmlformats.org/officeDocument/2006/relationships/image" Target="../media/image32.wmf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34.png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36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41.bin"/><Relationship Id="rId3" Type="http://schemas.openxmlformats.org/officeDocument/2006/relationships/oleObject" Target="../embeddings/oleObject38.bin"/><Relationship Id="rId7" Type="http://schemas.openxmlformats.org/officeDocument/2006/relationships/image" Target="../media/image30.png"/><Relationship Id="rId12" Type="http://schemas.openxmlformats.org/officeDocument/2006/relationships/image" Target="../media/image24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40.bin"/><Relationship Id="rId5" Type="http://schemas.openxmlformats.org/officeDocument/2006/relationships/image" Target="../media/image1.jpeg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23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43.bin"/><Relationship Id="rId7" Type="http://schemas.openxmlformats.org/officeDocument/2006/relationships/image" Target="../media/image30.png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1.jpeg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23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52.bin"/><Relationship Id="rId3" Type="http://schemas.openxmlformats.org/officeDocument/2006/relationships/oleObject" Target="../embeddings/oleObject49.bin"/><Relationship Id="rId7" Type="http://schemas.openxmlformats.org/officeDocument/2006/relationships/image" Target="../media/image30.png"/><Relationship Id="rId12" Type="http://schemas.openxmlformats.org/officeDocument/2006/relationships/image" Target="../media/image24.wmf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4.png"/><Relationship Id="rId11" Type="http://schemas.openxmlformats.org/officeDocument/2006/relationships/oleObject" Target="../embeddings/oleObject51.bin"/><Relationship Id="rId5" Type="http://schemas.openxmlformats.org/officeDocument/2006/relationships/image" Target="../media/image1.jpeg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23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25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61.bin"/><Relationship Id="rId3" Type="http://schemas.openxmlformats.org/officeDocument/2006/relationships/image" Target="../media/image12.png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44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0.bin"/><Relationship Id="rId20" Type="http://schemas.openxmlformats.org/officeDocument/2006/relationships/image" Target="../media/image1.jpeg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42.wmf"/><Relationship Id="rId5" Type="http://schemas.openxmlformats.org/officeDocument/2006/relationships/image" Target="../media/image13.png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57.bin"/><Relationship Id="rId19" Type="http://schemas.openxmlformats.org/officeDocument/2006/relationships/image" Target="../media/image45.wmf"/><Relationship Id="rId4" Type="http://schemas.openxmlformats.org/officeDocument/2006/relationships/image" Target="../media/image22.png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5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68.bin"/><Relationship Id="rId3" Type="http://schemas.openxmlformats.org/officeDocument/2006/relationships/image" Target="../media/image12.png"/><Relationship Id="rId7" Type="http://schemas.openxmlformats.org/officeDocument/2006/relationships/image" Target="../media/image46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50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67.bin"/><Relationship Id="rId20" Type="http://schemas.openxmlformats.org/officeDocument/2006/relationships/image" Target="../media/image1.jpeg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48.wmf"/><Relationship Id="rId5" Type="http://schemas.openxmlformats.org/officeDocument/2006/relationships/image" Target="../media/image13.png"/><Relationship Id="rId15" Type="http://schemas.openxmlformats.org/officeDocument/2006/relationships/image" Target="../media/image49.wmf"/><Relationship Id="rId10" Type="http://schemas.openxmlformats.org/officeDocument/2006/relationships/oleObject" Target="../embeddings/oleObject64.bin"/><Relationship Id="rId19" Type="http://schemas.openxmlformats.org/officeDocument/2006/relationships/image" Target="../media/image51.wmf"/><Relationship Id="rId4" Type="http://schemas.openxmlformats.org/officeDocument/2006/relationships/image" Target="../media/image22.png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6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2.wdp"/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7.png"/><Relationship Id="rId11" Type="http://schemas.openxmlformats.org/officeDocument/2006/relationships/image" Target="../media/image54.png"/><Relationship Id="rId5" Type="http://schemas.openxmlformats.org/officeDocument/2006/relationships/image" Target="../media/image38.wmf"/><Relationship Id="rId10" Type="http://schemas.openxmlformats.org/officeDocument/2006/relationships/image" Target="../media/image53.wmf"/><Relationship Id="rId4" Type="http://schemas.openxmlformats.org/officeDocument/2006/relationships/oleObject" Target="../embeddings/oleObject70.bin"/><Relationship Id="rId9" Type="http://schemas.openxmlformats.org/officeDocument/2006/relationships/oleObject" Target="../embeddings/oleObject7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13" Type="http://schemas.openxmlformats.org/officeDocument/2006/relationships/oleObject" Target="../embeddings/oleObject75.bin"/><Relationship Id="rId18" Type="http://schemas.openxmlformats.org/officeDocument/2006/relationships/image" Target="../media/image61.wmf"/><Relationship Id="rId3" Type="http://schemas.openxmlformats.org/officeDocument/2006/relationships/notesSlide" Target="../notesSlides/notesSlide4.xml"/><Relationship Id="rId21" Type="http://schemas.openxmlformats.org/officeDocument/2006/relationships/oleObject" Target="../embeddings/oleObject78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58.wmf"/><Relationship Id="rId17" Type="http://schemas.openxmlformats.org/officeDocument/2006/relationships/oleObject" Target="../embeddings/oleObject77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0.wmf"/><Relationship Id="rId20" Type="http://schemas.microsoft.com/office/2007/relationships/hdphoto" Target="../media/hdphoto3.wdp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4.png"/><Relationship Id="rId11" Type="http://schemas.openxmlformats.org/officeDocument/2006/relationships/oleObject" Target="../embeddings/oleObject74.bin"/><Relationship Id="rId5" Type="http://schemas.openxmlformats.org/officeDocument/2006/relationships/image" Target="../media/image63.png"/><Relationship Id="rId15" Type="http://schemas.openxmlformats.org/officeDocument/2006/relationships/oleObject" Target="../embeddings/oleObject76.bin"/><Relationship Id="rId10" Type="http://schemas.openxmlformats.org/officeDocument/2006/relationships/image" Target="../media/image57.wmf"/><Relationship Id="rId19" Type="http://schemas.openxmlformats.org/officeDocument/2006/relationships/image" Target="../media/image65.png"/><Relationship Id="rId4" Type="http://schemas.openxmlformats.org/officeDocument/2006/relationships/image" Target="../media/image1.jpeg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59.wmf"/><Relationship Id="rId22" Type="http://schemas.openxmlformats.org/officeDocument/2006/relationships/image" Target="../media/image6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70.png"/><Relationship Id="rId3" Type="http://schemas.openxmlformats.org/officeDocument/2006/relationships/image" Target="../media/image1.jpeg"/><Relationship Id="rId7" Type="http://schemas.openxmlformats.org/officeDocument/2006/relationships/image" Target="../media/image66.wmf"/><Relationship Id="rId12" Type="http://schemas.microsoft.com/office/2007/relationships/hdphoto" Target="../media/hdphoto4.wdp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69.png"/><Relationship Id="rId5" Type="http://schemas.openxmlformats.org/officeDocument/2006/relationships/image" Target="../media/image59.wmf"/><Relationship Id="rId15" Type="http://schemas.microsoft.com/office/2007/relationships/hdphoto" Target="../media/hdphoto5.wdp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79.bin"/><Relationship Id="rId9" Type="http://schemas.openxmlformats.org/officeDocument/2006/relationships/image" Target="../media/image67.wmf"/><Relationship Id="rId1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jpeg"/><Relationship Id="rId5" Type="http://schemas.openxmlformats.org/officeDocument/2006/relationships/image" Target="../media/image72.emf"/><Relationship Id="rId4" Type="http://schemas.openxmlformats.org/officeDocument/2006/relationships/image" Target="../media/image3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74.wmf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76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86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.png"/><Relationship Id="rId11" Type="http://schemas.openxmlformats.org/officeDocument/2006/relationships/image" Target="../media/image73.wmf"/><Relationship Id="rId5" Type="http://schemas.openxmlformats.org/officeDocument/2006/relationships/image" Target="../media/image2.png"/><Relationship Id="rId15" Type="http://schemas.openxmlformats.org/officeDocument/2006/relationships/image" Target="../media/image75.wmf"/><Relationship Id="rId10" Type="http://schemas.openxmlformats.org/officeDocument/2006/relationships/oleObject" Target="../embeddings/oleObject83.bin"/><Relationship Id="rId4" Type="http://schemas.openxmlformats.org/officeDocument/2006/relationships/image" Target="../media/image6.jpeg"/><Relationship Id="rId9" Type="http://schemas.microsoft.com/office/2007/relationships/hdphoto" Target="../media/hdphoto1.wdp"/><Relationship Id="rId14" Type="http://schemas.openxmlformats.org/officeDocument/2006/relationships/oleObject" Target="../embeddings/oleObject8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8.bin"/><Relationship Id="rId13" Type="http://schemas.microsoft.com/office/2007/relationships/hdphoto" Target="../media/hdphoto6.wdp"/><Relationship Id="rId3" Type="http://schemas.openxmlformats.org/officeDocument/2006/relationships/image" Target="../media/image1.jpeg"/><Relationship Id="rId7" Type="http://schemas.openxmlformats.org/officeDocument/2006/relationships/image" Target="../media/image77.wmf"/><Relationship Id="rId12" Type="http://schemas.openxmlformats.org/officeDocument/2006/relationships/image" Target="../media/image78.png"/><Relationship Id="rId17" Type="http://schemas.microsoft.com/office/2007/relationships/hdphoto" Target="../media/hdphoto3.wdp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0.png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7.bin"/><Relationship Id="rId11" Type="http://schemas.openxmlformats.org/officeDocument/2006/relationships/image" Target="../media/image75.wmf"/><Relationship Id="rId5" Type="http://schemas.openxmlformats.org/officeDocument/2006/relationships/image" Target="../media/image12.png"/><Relationship Id="rId15" Type="http://schemas.microsoft.com/office/2007/relationships/hdphoto" Target="../media/hdphoto7.wdp"/><Relationship Id="rId10" Type="http://schemas.openxmlformats.org/officeDocument/2006/relationships/oleObject" Target="../embeddings/oleObject89.bin"/><Relationship Id="rId4" Type="http://schemas.openxmlformats.org/officeDocument/2006/relationships/image" Target="../media/image13.png"/><Relationship Id="rId9" Type="http://schemas.openxmlformats.org/officeDocument/2006/relationships/image" Target="../media/image74.wmf"/><Relationship Id="rId1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oleObject" Target="../embeddings/oleObject92.bin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.png"/><Relationship Id="rId11" Type="http://schemas.openxmlformats.org/officeDocument/2006/relationships/image" Target="../media/image75.wmf"/><Relationship Id="rId5" Type="http://schemas.openxmlformats.org/officeDocument/2006/relationships/image" Target="../media/image12.png"/><Relationship Id="rId10" Type="http://schemas.openxmlformats.org/officeDocument/2006/relationships/oleObject" Target="../embeddings/oleObject91.bin"/><Relationship Id="rId4" Type="http://schemas.openxmlformats.org/officeDocument/2006/relationships/image" Target="../media/image13.png"/><Relationship Id="rId9" Type="http://schemas.openxmlformats.org/officeDocument/2006/relationships/image" Target="../media/image74.wmf"/><Relationship Id="rId14" Type="http://schemas.openxmlformats.org/officeDocument/2006/relationships/image" Target="../media/image77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5.wmf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12" Type="http://schemas.openxmlformats.org/officeDocument/2006/relationships/oleObject" Target="../embeddings/oleObject94.bin"/><Relationship Id="rId17" Type="http://schemas.openxmlformats.org/officeDocument/2006/relationships/image" Target="../media/image77.wmf"/><Relationship Id="rId2" Type="http://schemas.openxmlformats.org/officeDocument/2006/relationships/slideLayout" Target="../slideLayouts/slideLayout6.xml"/><Relationship Id="rId16" Type="http://schemas.openxmlformats.org/officeDocument/2006/relationships/oleObject" Target="../embeddings/oleObject95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.png"/><Relationship Id="rId11" Type="http://schemas.openxmlformats.org/officeDocument/2006/relationships/image" Target="../media/image74.wmf"/><Relationship Id="rId5" Type="http://schemas.openxmlformats.org/officeDocument/2006/relationships/image" Target="../media/image82.png"/><Relationship Id="rId15" Type="http://schemas.openxmlformats.org/officeDocument/2006/relationships/image" Target="../media/image83.png"/><Relationship Id="rId10" Type="http://schemas.openxmlformats.org/officeDocument/2006/relationships/oleObject" Target="../embeddings/oleObject93.bin"/><Relationship Id="rId4" Type="http://schemas.openxmlformats.org/officeDocument/2006/relationships/image" Target="../media/image81.png"/><Relationship Id="rId9" Type="http://schemas.openxmlformats.org/officeDocument/2006/relationships/image" Target="../media/image5.png"/><Relationship Id="rId1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77.wmf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12" Type="http://schemas.openxmlformats.org/officeDocument/2006/relationships/image" Target="../media/image74.wmf"/><Relationship Id="rId17" Type="http://schemas.openxmlformats.org/officeDocument/2006/relationships/oleObject" Target="../embeddings/oleObject98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3.png"/><Relationship Id="rId1" Type="http://schemas.openxmlformats.org/officeDocument/2006/relationships/vmlDrawing" Target="../drawings/vmlDrawing25.vml"/><Relationship Id="rId6" Type="http://schemas.openxmlformats.org/officeDocument/2006/relationships/image" Target="../media/image82.png"/><Relationship Id="rId11" Type="http://schemas.openxmlformats.org/officeDocument/2006/relationships/oleObject" Target="../embeddings/oleObject96.bin"/><Relationship Id="rId5" Type="http://schemas.openxmlformats.org/officeDocument/2006/relationships/image" Target="../media/image81.png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84.png"/><Relationship Id="rId9" Type="http://schemas.openxmlformats.org/officeDocument/2006/relationships/image" Target="../media/image4.png"/><Relationship Id="rId14" Type="http://schemas.openxmlformats.org/officeDocument/2006/relationships/image" Target="../media/image75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83.png"/><Relationship Id="rId3" Type="http://schemas.openxmlformats.org/officeDocument/2006/relationships/image" Target="../media/image1.jpeg"/><Relationship Id="rId21" Type="http://schemas.openxmlformats.org/officeDocument/2006/relationships/image" Target="../media/image77.wmf"/><Relationship Id="rId7" Type="http://schemas.openxmlformats.org/officeDocument/2006/relationships/image" Target="../media/image81.png"/><Relationship Id="rId12" Type="http://schemas.openxmlformats.org/officeDocument/2006/relationships/image" Target="../media/image5.png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75.wmf"/><Relationship Id="rId20" Type="http://schemas.openxmlformats.org/officeDocument/2006/relationships/oleObject" Target="../embeddings/oleObject102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4.png"/><Relationship Id="rId11" Type="http://schemas.openxmlformats.org/officeDocument/2006/relationships/image" Target="../media/image4.png"/><Relationship Id="rId5" Type="http://schemas.openxmlformats.org/officeDocument/2006/relationships/image" Target="../media/image85.wmf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12.png"/><Relationship Id="rId19" Type="http://schemas.openxmlformats.org/officeDocument/2006/relationships/image" Target="../media/image86.png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3.png"/><Relationship Id="rId14" Type="http://schemas.openxmlformats.org/officeDocument/2006/relationships/image" Target="../media/image74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tif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e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96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5" Type="http://schemas.openxmlformats.org/officeDocument/2006/relationships/image" Target="../media/image1.jpe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1412776"/>
            <a:ext cx="8640960" cy="1440160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View Interpolation With Structured Depth From Multiview Video</a:t>
            </a:r>
            <a:endParaRPr lang="en-US" sz="36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0728" y="3645024"/>
            <a:ext cx="7200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Pravin Kumar Rana and Markus Flierl </a:t>
            </a:r>
          </a:p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ACCESS Linnaeus Center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 School of Electrical Engineering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KTH Royal Institute of Technology 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Stockholm, Sweden</a:t>
            </a:r>
          </a:p>
        </p:txBody>
      </p:sp>
      <p:pic>
        <p:nvPicPr>
          <p:cNvPr id="1126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7937" y="131490"/>
            <a:ext cx="9144000" cy="72008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0066CC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2400" b="1" dirty="0" smtClean="0">
                <a:solidFill>
                  <a:srgbClr val="0066CC"/>
                </a:solidFill>
                <a:latin typeface="Arial" pitchFamily="34" charset="0"/>
                <a:cs typeface="Arial" pitchFamily="34" charset="0"/>
              </a:rPr>
              <a:t>uropean Signal Processing Conference 2011</a:t>
            </a:r>
            <a:endParaRPr lang="en-US" sz="2400" b="1" dirty="0">
              <a:solidFill>
                <a:srgbClr val="0066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57381" y="6021288"/>
            <a:ext cx="184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August 30, 2011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22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34"/>
            <a:ext cx="8229600" cy="989062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39552" y="836712"/>
            <a:ext cx="7782197" cy="5043145"/>
            <a:chOff x="251520" y="1118075"/>
            <a:chExt cx="7782197" cy="5043145"/>
          </a:xfrm>
        </p:grpSpPr>
        <p:grpSp>
          <p:nvGrpSpPr>
            <p:cNvPr id="18" name="Group 17"/>
            <p:cNvGrpSpPr/>
            <p:nvPr/>
          </p:nvGrpSpPr>
          <p:grpSpPr>
            <a:xfrm>
              <a:off x="251520" y="1487407"/>
              <a:ext cx="7782197" cy="4317857"/>
              <a:chOff x="251520" y="1487407"/>
              <a:chExt cx="7782197" cy="4317857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251520" y="1487407"/>
                <a:ext cx="7782197" cy="4317857"/>
                <a:chOff x="179512" y="1476870"/>
                <a:chExt cx="7782197" cy="4317857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179512" y="1476870"/>
                  <a:ext cx="7782197" cy="4317857"/>
                  <a:chOff x="-324544" y="1556792"/>
                  <a:chExt cx="7782197" cy="4317857"/>
                </a:xfrm>
              </p:grpSpPr>
              <p:sp>
                <p:nvSpPr>
                  <p:cNvPr id="38" name="Right Arrow 37"/>
                  <p:cNvSpPr/>
                  <p:nvPr/>
                </p:nvSpPr>
                <p:spPr>
                  <a:xfrm>
                    <a:off x="5453261" y="3213209"/>
                    <a:ext cx="492224" cy="767847"/>
                  </a:xfrm>
                  <a:prstGeom prst="rightArrow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b="1" dirty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-324544" y="1556792"/>
                    <a:ext cx="7782197" cy="4317857"/>
                    <a:chOff x="-300358" y="1556792"/>
                    <a:chExt cx="7782197" cy="4317857"/>
                  </a:xfrm>
                </p:grpSpPr>
                <p:grpSp>
                  <p:nvGrpSpPr>
                    <p:cNvPr id="40" name="Group 39"/>
                    <p:cNvGrpSpPr/>
                    <p:nvPr/>
                  </p:nvGrpSpPr>
                  <p:grpSpPr>
                    <a:xfrm>
                      <a:off x="-300358" y="1556792"/>
                      <a:ext cx="7782197" cy="4317857"/>
                      <a:chOff x="-300358" y="1556792"/>
                      <a:chExt cx="7782197" cy="4317857"/>
                    </a:xfrm>
                  </p:grpSpPr>
                  <p:grpSp>
                    <p:nvGrpSpPr>
                      <p:cNvPr id="44" name="Group 43"/>
                      <p:cNvGrpSpPr/>
                      <p:nvPr/>
                    </p:nvGrpSpPr>
                    <p:grpSpPr>
                      <a:xfrm>
                        <a:off x="-300358" y="1556792"/>
                        <a:ext cx="7782197" cy="4317857"/>
                        <a:chOff x="-684584" y="1556792"/>
                        <a:chExt cx="7782197" cy="4317857"/>
                      </a:xfrm>
                    </p:grpSpPr>
                    <p:sp>
                      <p:nvSpPr>
                        <p:cNvPr id="48" name="Right Arrow 47"/>
                        <p:cNvSpPr/>
                        <p:nvPr/>
                      </p:nvSpPr>
                      <p:spPr>
                        <a:xfrm>
                          <a:off x="2099542" y="1765693"/>
                          <a:ext cx="1377282" cy="857999"/>
                        </a:xfrm>
                        <a:prstGeom prst="rightArrow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19050"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1600" b="1" dirty="0" smtClean="0">
                              <a:solidFill>
                                <a:schemeClr val="tx1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3D Warping</a:t>
                          </a:r>
                          <a:endParaRPr lang="en-US" sz="1600" b="1" dirty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endParaRPr>
                        </a:p>
                      </p:txBody>
                    </p:sp>
                    <p:pic>
                      <p:nvPicPr>
                        <p:cNvPr id="50" name="Picture 2" descr="C:\Coding\Projects\DepthEnhancementTool\DET\DETTest\Newspaper\src_view_1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7453" y="3049909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aphicFrame>
                      <p:nvGraphicFramePr>
                        <p:cNvPr id="52" name="Object 51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2039842651"/>
                            </p:ext>
                          </p:extLst>
                        </p:nvPr>
                      </p:nvGraphicFramePr>
                      <p:xfrm>
                        <a:off x="-684584" y="2006013"/>
                        <a:ext cx="695325" cy="341312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7063" name="Equation" r:id="rId5" imgW="368280" imgH="177480" progId="Equation.3">
                                <p:embed/>
                              </p:oleObj>
                            </mc:Choice>
                            <mc:Fallback>
                              <p:oleObj name="Equation" r:id="rId5" imgW="368280" imgH="17748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6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-684584" y="2006013"/>
                                      <a:ext cx="695325" cy="34131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53" name="Object 52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2486867876"/>
                            </p:ext>
                          </p:extLst>
                        </p:nvPr>
                      </p:nvGraphicFramePr>
                      <p:xfrm>
                        <a:off x="5806477" y="2696160"/>
                        <a:ext cx="1084263" cy="336550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7064" name="Equation" r:id="rId7" imgW="571320" imgH="177480" progId="Equation.3">
                                <p:embed/>
                              </p:oleObj>
                            </mc:Choice>
                            <mc:Fallback>
                              <p:oleObj name="Equation" r:id="rId7" imgW="571320" imgH="17748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8"/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806477" y="2696160"/>
                                      <a:ext cx="1084263" cy="33655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aphicFrame>
                      <p:nvGraphicFramePr>
                        <p:cNvPr id="54" name="Object 53"/>
                        <p:cNvGraphicFramePr>
                          <a:graphicFrameLocks noChangeAspect="1"/>
                        </p:cNvGraphicFramePr>
                        <p:nvPr>
                          <p:extLst>
                            <p:ext uri="{D42A27DB-BD31-4B8C-83A1-F6EECF244321}">
                              <p14:modId xmlns:p14="http://schemas.microsoft.com/office/powerpoint/2010/main" val="1864088220"/>
                            </p:ext>
                          </p:extLst>
                        </p:nvPr>
                      </p:nvGraphicFramePr>
                      <p:xfrm>
                        <a:off x="-683901" y="4842900"/>
                        <a:ext cx="693737" cy="334963"/>
                      </p:xfrm>
                      <a:graphic>
                        <a:graphicData uri="http://schemas.openxmlformats.org/presentationml/2006/ole">
                          <mc:AlternateContent xmlns:mc="http://schemas.openxmlformats.org/markup-compatibility/2006">
                            <mc:Choice xmlns:v="urn:schemas-microsoft-com:vml" Requires="v">
                              <p:oleObj spid="_x0000_s77065" name="Equation" r:id="rId9" imgW="368280" imgH="177480" progId="Equation.3">
                                <p:embed/>
                              </p:oleObj>
                            </mc:Choice>
                            <mc:Fallback>
                              <p:oleObj name="Equation" r:id="rId9" imgW="368280" imgH="17748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0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-683901" y="4842900"/>
                                      <a:ext cx="693737" cy="33496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  <p:grpSp>
                      <p:nvGrpSpPr>
                        <p:cNvPr id="55" name="Group 54"/>
                        <p:cNvGrpSpPr/>
                        <p:nvPr/>
                      </p:nvGrpSpPr>
                      <p:grpSpPr>
                        <a:xfrm>
                          <a:off x="107504" y="1556792"/>
                          <a:ext cx="1920030" cy="1512168"/>
                          <a:chOff x="107504" y="1087636"/>
                          <a:chExt cx="1920030" cy="1512168"/>
                        </a:xfrm>
                      </p:grpSpPr>
                      <p:pic>
                        <p:nvPicPr>
                          <p:cNvPr id="60" name="Picture 2" descr="C:\Coding\Projects\DepthEnhancementTool\DET\DETTest\Newspaper\log\cReferenceDepth0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7504" y="1087636"/>
                            <a:ext cx="1444984" cy="108367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61" name="Picture 4" descr="C:\Coding\Projects\DepthEnhancementTool\DET\DETTest\Newspaper\src_view_0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7374" y="1519683"/>
                            <a:ext cx="1440160" cy="108012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grpSp>
                      <p:nvGrpSpPr>
                        <p:cNvPr id="56" name="Group 55"/>
                        <p:cNvGrpSpPr/>
                        <p:nvPr/>
                      </p:nvGrpSpPr>
                      <p:grpSpPr>
                        <a:xfrm>
                          <a:off x="107504" y="4361920"/>
                          <a:ext cx="1923998" cy="1512729"/>
                          <a:chOff x="107462" y="2270128"/>
                          <a:chExt cx="1923998" cy="1512729"/>
                        </a:xfrm>
                      </p:grpSpPr>
                      <p:pic>
                        <p:nvPicPr>
                          <p:cNvPr id="58" name="Picture 4" descr="C:\Coding\Projects\DepthEnhancementTool\DET\DETTest\Newspaper\log\cReferenceDepth2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7462" y="2270128"/>
                            <a:ext cx="1444985" cy="108368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59" name="Picture 3" descr="C:\Coding\Projects\DepthEnhancementTool\DET\DETTest\Newspaper\src_view_2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5862" y="2706158"/>
                            <a:ext cx="1435598" cy="107669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sp>
                      <p:nvSpPr>
                        <p:cNvPr id="57" name="Down Arrow 56"/>
                        <p:cNvSpPr/>
                        <p:nvPr/>
                      </p:nvSpPr>
                      <p:spPr>
                        <a:xfrm>
                          <a:off x="3606377" y="2809865"/>
                          <a:ext cx="1377282" cy="411025"/>
                        </a:xfrm>
                        <a:prstGeom prst="downArrow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ln w="19050">
                          <a:noFill/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600" b="1" dirty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46" name="Right Arrow 45"/>
                      <p:cNvSpPr/>
                      <p:nvPr/>
                    </p:nvSpPr>
                    <p:spPr>
                      <a:xfrm>
                        <a:off x="2483768" y="4576867"/>
                        <a:ext cx="1377282" cy="857999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3D Warping</a:t>
                        </a:r>
                        <a:endParaRPr lang="en-US" sz="16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sp>
                  <p:nvSpPr>
                    <p:cNvPr id="42" name="Rectangle 41"/>
                    <p:cNvSpPr/>
                    <p:nvPr/>
                  </p:nvSpPr>
                  <p:spPr>
                    <a:xfrm>
                      <a:off x="4016325" y="3267764"/>
                      <a:ext cx="1377282" cy="655767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Hole Filling &amp; Inpainting 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43" name="Up Arrow 42"/>
                    <p:cNvSpPr/>
                    <p:nvPr/>
                  </p:nvSpPr>
                  <p:spPr>
                    <a:xfrm>
                      <a:off x="3987167" y="3961993"/>
                      <a:ext cx="1377282" cy="411025"/>
                    </a:xfrm>
                    <a:prstGeom prst="up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</p:grpSp>
            <p:pic>
              <p:nvPicPr>
                <p:cNvPr id="36" name="Picture 44" descr="C:\Coding\Projects\SDIBR\ConnectionInfoViewSynthesis\CVSynthesis\CVSTest\v0.bmp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27015" y="1572930"/>
                  <a:ext cx="1444906" cy="108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45" descr="C:\Coding\Projects\SDIBR\ConnectionInfoViewSynthesis\CVSynthesis\CVSTest\v2.bmp"/>
                <p:cNvPicPr>
                  <a:picLocks noChangeAspect="1" noChangeArrowheads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38719" y="4388493"/>
                  <a:ext cx="1433202" cy="10749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7" name="Group 16"/>
              <p:cNvGrpSpPr/>
              <p:nvPr/>
            </p:nvGrpSpPr>
            <p:grpSpPr>
              <a:xfrm>
                <a:off x="5886450" y="1835102"/>
                <a:ext cx="1307529" cy="580407"/>
                <a:chOff x="5886450" y="1835102"/>
                <a:chExt cx="1307529" cy="580407"/>
              </a:xfrm>
            </p:grpSpPr>
            <p:sp>
              <p:nvSpPr>
                <p:cNvPr id="10" name="Cloud 9"/>
                <p:cNvSpPr/>
                <p:nvPr/>
              </p:nvSpPr>
              <p:spPr>
                <a:xfrm>
                  <a:off x="6201586" y="1835102"/>
                  <a:ext cx="992393" cy="580407"/>
                </a:xfrm>
                <a:prstGeom prst="cloud">
                  <a:avLst/>
                </a:prstGeom>
                <a:noFill/>
                <a:ln w="22225">
                  <a:solidFill>
                    <a:srgbClr val="C0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latin typeface="Vijaya" pitchFamily="34" charset="0"/>
                      <a:cs typeface="Vijaya" pitchFamily="34" charset="0"/>
                    </a:rPr>
                    <a:t>Hole</a:t>
                  </a:r>
                  <a:endParaRPr lang="en-US" b="1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>
                  <a:off x="5886450" y="2209800"/>
                  <a:ext cx="381000" cy="155330"/>
                </a:xfrm>
                <a:custGeom>
                  <a:avLst/>
                  <a:gdLst>
                    <a:gd name="connsiteX0" fmla="*/ 0 w 381000"/>
                    <a:gd name="connsiteY0" fmla="*/ 0 h 155330"/>
                    <a:gd name="connsiteX1" fmla="*/ 228600 w 381000"/>
                    <a:gd name="connsiteY1" fmla="*/ 152400 h 155330"/>
                    <a:gd name="connsiteX2" fmla="*/ 381000 w 381000"/>
                    <a:gd name="connsiteY2" fmla="*/ 85725 h 15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1000" h="155330">
                      <a:moveTo>
                        <a:pt x="0" y="0"/>
                      </a:moveTo>
                      <a:cubicBezTo>
                        <a:pt x="82550" y="69056"/>
                        <a:pt x="165100" y="138113"/>
                        <a:pt x="228600" y="152400"/>
                      </a:cubicBezTo>
                      <a:cubicBezTo>
                        <a:pt x="292100" y="166688"/>
                        <a:pt x="336550" y="126206"/>
                        <a:pt x="381000" y="85725"/>
                      </a:cubicBezTo>
                    </a:path>
                  </a:pathLst>
                </a:custGeom>
                <a:noFill/>
                <a:ln w="22225">
                  <a:solidFill>
                    <a:srgbClr val="C00000"/>
                  </a:solidFill>
                  <a:prstDash val="solid"/>
                  <a:headEnd type="arrow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" name="TextBox 2"/>
            <p:cNvSpPr txBox="1"/>
            <p:nvPr/>
          </p:nvSpPr>
          <p:spPr>
            <a:xfrm>
              <a:off x="1043608" y="1118075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Estimated Depth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46309" y="2999575"/>
              <a:ext cx="1534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Reference Texture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43608" y="3910388"/>
              <a:ext cx="1426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Estimated Depth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6309" y="5791888"/>
              <a:ext cx="1534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Reference Texture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4827077" y="92121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Warped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57789" y="3786560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Virtual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27077" y="5165073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Warped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20541" y="5867206"/>
            <a:ext cx="5144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MPEG </a:t>
            </a:r>
            <a:r>
              <a:rPr lang="en-US" sz="2000" b="1" dirty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View Synthesis Reference </a:t>
            </a:r>
            <a:r>
              <a:rPr lang="en-US" sz="2000" b="1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Software 3.5 (VSRS 3.5)</a:t>
            </a:r>
            <a:endParaRPr lang="en-US" b="1" dirty="0">
              <a:solidFill>
                <a:srgbClr val="C00000"/>
              </a:solidFill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68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Depth Estimation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1664096" y="796062"/>
            <a:ext cx="5860232" cy="5409312"/>
            <a:chOff x="1448072" y="796062"/>
            <a:chExt cx="5860232" cy="5409312"/>
          </a:xfrm>
        </p:grpSpPr>
        <p:grpSp>
          <p:nvGrpSpPr>
            <p:cNvPr id="23" name="Group 22"/>
            <p:cNvGrpSpPr/>
            <p:nvPr/>
          </p:nvGrpSpPr>
          <p:grpSpPr>
            <a:xfrm>
              <a:off x="1448072" y="796062"/>
              <a:ext cx="5860232" cy="5409312"/>
              <a:chOff x="1448072" y="616062"/>
              <a:chExt cx="5860232" cy="5409312"/>
            </a:xfrm>
          </p:grpSpPr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0088230"/>
                  </p:ext>
                </p:extLst>
              </p:nvPr>
            </p:nvGraphicFramePr>
            <p:xfrm>
              <a:off x="4125094" y="3875906"/>
              <a:ext cx="530225" cy="3365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8174" name="Equation" r:id="rId4" imgW="279360" imgH="177480" progId="Equation.3">
                      <p:embed/>
                    </p:oleObj>
                  </mc:Choice>
                  <mc:Fallback>
                    <p:oleObj name="Equation" r:id="rId4" imgW="27936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25094" y="3875906"/>
                            <a:ext cx="530225" cy="3365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5" name="Group 14"/>
              <p:cNvGrpSpPr/>
              <p:nvPr/>
            </p:nvGrpSpPr>
            <p:grpSpPr>
              <a:xfrm>
                <a:off x="1448072" y="616062"/>
                <a:ext cx="5860232" cy="5409312"/>
                <a:chOff x="1448072" y="597012"/>
                <a:chExt cx="5860232" cy="5409312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1448072" y="946070"/>
                  <a:ext cx="5860232" cy="4650619"/>
                  <a:chOff x="1648097" y="792957"/>
                  <a:chExt cx="5860232" cy="4650619"/>
                </a:xfrm>
              </p:grpSpPr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1648097" y="1134269"/>
                    <a:ext cx="5860232" cy="4309307"/>
                    <a:chOff x="1648097" y="1134269"/>
                    <a:chExt cx="5860232" cy="4309307"/>
                  </a:xfrm>
                </p:grpSpPr>
                <p:grpSp>
                  <p:nvGrpSpPr>
                    <p:cNvPr id="58" name="Group 57"/>
                    <p:cNvGrpSpPr/>
                    <p:nvPr/>
                  </p:nvGrpSpPr>
                  <p:grpSpPr>
                    <a:xfrm>
                      <a:off x="1648097" y="1134269"/>
                      <a:ext cx="5860232" cy="2569474"/>
                      <a:chOff x="1648097" y="1134269"/>
                      <a:chExt cx="5860232" cy="2569474"/>
                    </a:xfrm>
                  </p:grpSpPr>
                  <p:grpSp>
                    <p:nvGrpSpPr>
                      <p:cNvPr id="16" name="Group 15"/>
                      <p:cNvGrpSpPr/>
                      <p:nvPr/>
                    </p:nvGrpSpPr>
                    <p:grpSpPr>
                      <a:xfrm>
                        <a:off x="1648097" y="1134269"/>
                        <a:ext cx="5860232" cy="2569474"/>
                        <a:chOff x="1504081" y="1350293"/>
                        <a:chExt cx="5860232" cy="2569474"/>
                      </a:xfrm>
                    </p:grpSpPr>
                    <p:grpSp>
                      <p:nvGrpSpPr>
                        <p:cNvPr id="27" name="Group 26"/>
                        <p:cNvGrpSpPr/>
                        <p:nvPr/>
                      </p:nvGrpSpPr>
                      <p:grpSpPr>
                        <a:xfrm>
                          <a:off x="1675681" y="2724510"/>
                          <a:ext cx="5544616" cy="1195257"/>
                          <a:chOff x="2058268" y="2671166"/>
                          <a:chExt cx="4536504" cy="1059918"/>
                        </a:xfrm>
                      </p:grpSpPr>
                      <p:cxnSp>
                        <p:nvCxnSpPr>
                          <p:cNvPr id="25" name="Straight Arrow Connector 24"/>
                          <p:cNvCxnSpPr>
                            <a:stCxn id="12" idx="2"/>
                            <a:endCxn id="33" idx="0"/>
                          </p:cNvCxnSpPr>
                          <p:nvPr/>
                        </p:nvCxnSpPr>
                        <p:spPr>
                          <a:xfrm flipH="1">
                            <a:off x="4325069" y="3530627"/>
                            <a:ext cx="1451" cy="200457"/>
                          </a:xfrm>
                          <a:prstGeom prst="straightConnector1">
                            <a:avLst/>
                          </a:prstGeom>
                          <a:ln w="22225">
                            <a:tailEnd type="arrow"/>
                          </a:ln>
                        </p:spPr>
                        <p:style>
                          <a:lnRef idx="1">
                            <a:schemeClr val="dk1"/>
                          </a:lnRef>
                          <a:fillRef idx="0">
                            <a:schemeClr val="dk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9" name="Group 18"/>
                          <p:cNvGrpSpPr/>
                          <p:nvPr/>
                        </p:nvGrpSpPr>
                        <p:grpSpPr>
                          <a:xfrm>
                            <a:off x="2058268" y="2671166"/>
                            <a:ext cx="4536504" cy="859461"/>
                            <a:chOff x="2058269" y="2671166"/>
                            <a:chExt cx="4536503" cy="859461"/>
                          </a:xfrm>
                        </p:grpSpPr>
                        <p:sp>
                          <p:nvSpPr>
                            <p:cNvPr id="12" name="Rectangle 11"/>
                            <p:cNvSpPr/>
                            <p:nvPr/>
                          </p:nvSpPr>
                          <p:spPr>
                            <a:xfrm>
                              <a:off x="2058269" y="2983597"/>
                              <a:ext cx="4536503" cy="547030"/>
                            </a:xfrm>
                            <a:prstGeom prst="rect">
                              <a:avLst/>
                            </a:prstGeom>
                            <a:solidFill>
                              <a:schemeClr val="tx2">
                                <a:lumMod val="40000"/>
                                <a:lumOff val="60000"/>
                              </a:schemeClr>
                            </a:solidFill>
                            <a:ln w="19050">
                              <a:noFill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2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2400" b="1" dirty="0" smtClean="0">
                                  <a:solidFill>
                                    <a:schemeClr val="tx1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Depth Estimation </a:t>
                              </a:r>
                            </a:p>
                            <a:p>
                              <a:pPr algn="ctr"/>
                              <a:r>
                                <a:rPr lang="en-US" sz="2000" b="1" dirty="0" smtClean="0">
                                  <a:solidFill>
                                    <a:srgbClr val="C00000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(MPEG </a:t>
                              </a:r>
                              <a:r>
                                <a:rPr lang="en-US" sz="2000" b="1" dirty="0" smtClean="0">
                                  <a:solidFill>
                                    <a:srgbClr val="C00000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Depth Estimation Reference Software </a:t>
                              </a:r>
                              <a:r>
                                <a:rPr lang="en-US" sz="2000" b="1" dirty="0" smtClean="0">
                                  <a:solidFill>
                                    <a:srgbClr val="C00000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DERS)</a:t>
                              </a:r>
                              <a:endParaRPr lang="en-US" sz="2000" b="1" dirty="0">
                                <a:solidFill>
                                  <a:srgbClr val="C00000"/>
                                </a:solidFill>
                                <a:latin typeface="Vijaya" pitchFamily="34" charset="0"/>
                                <a:cs typeface="Vijaya" pitchFamily="34" charset="0"/>
                              </a:endParaRPr>
                            </a:p>
                          </p:txBody>
                        </p:sp>
                        <p:cxnSp>
                          <p:nvCxnSpPr>
                            <p:cNvPr id="4" name="Straight Arrow Connector 3"/>
                            <p:cNvCxnSpPr>
                              <a:stCxn id="20" idx="2"/>
                              <a:endCxn id="12" idx="0"/>
                            </p:cNvCxnSpPr>
                            <p:nvPr/>
                          </p:nvCxnSpPr>
                          <p:spPr>
                            <a:xfrm>
                              <a:off x="4311281" y="2671166"/>
                              <a:ext cx="15239" cy="312431"/>
                            </a:xfrm>
                            <a:prstGeom prst="straightConnector1">
                              <a:avLst/>
                            </a:prstGeom>
                            <a:ln w="22225">
                              <a:tailEnd type="arrow"/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3" name="Group 2"/>
                        <p:cNvGrpSpPr/>
                        <p:nvPr/>
                      </p:nvGrpSpPr>
                      <p:grpSpPr>
                        <a:xfrm>
                          <a:off x="1504081" y="1350293"/>
                          <a:ext cx="5860232" cy="1374217"/>
                          <a:chOff x="1858787" y="1534313"/>
                          <a:chExt cx="5860232" cy="1374217"/>
                        </a:xfrm>
                      </p:grpSpPr>
                      <p:pic>
                        <p:nvPicPr>
                          <p:cNvPr id="20" name="Picture 2" descr="C:\Coding\Projects\DepthEnhancementTool\DET\DETTest\Newspaper\src_view_1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70177" y="1537691"/>
                            <a:ext cx="1827784" cy="13708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1" name="Picture 3" descr="C:\Coding\Projects\DepthEnhancementTool\DET\DETTest\Newspaper\src_view_2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91235" y="1534981"/>
                            <a:ext cx="1827784" cy="13708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22" name="Picture 4" descr="C:\Coding\Projects\DepthEnhancementTool\DET\DETTest\Newspaper\src_view_0.bmp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58787" y="1534313"/>
                            <a:ext cx="1827784" cy="1370839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</p:grpSp>
                  <p:grpSp>
                    <p:nvGrpSpPr>
                      <p:cNvPr id="57" name="Group 56"/>
                      <p:cNvGrpSpPr/>
                      <p:nvPr/>
                    </p:nvGrpSpPr>
                    <p:grpSpPr>
                      <a:xfrm>
                        <a:off x="2561989" y="2505108"/>
                        <a:ext cx="1003438" cy="365730"/>
                        <a:chOff x="2561989" y="2505108"/>
                        <a:chExt cx="1003438" cy="365730"/>
                      </a:xfrm>
                    </p:grpSpPr>
                    <p:cxnSp>
                      <p:nvCxnSpPr>
                        <p:cNvPr id="52" name="Straight Connector 51"/>
                        <p:cNvCxnSpPr>
                          <a:stCxn id="22" idx="2"/>
                        </p:cNvCxnSpPr>
                        <p:nvPr/>
                      </p:nvCxnSpPr>
                      <p:spPr>
                        <a:xfrm>
                          <a:off x="2561989" y="2505108"/>
                          <a:ext cx="0" cy="156187"/>
                        </a:xfrm>
                        <a:prstGeom prst="line">
                          <a:avLst/>
                        </a:prstGeom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4" name="Straight Connector 53"/>
                        <p:cNvCxnSpPr/>
                        <p:nvPr/>
                      </p:nvCxnSpPr>
                      <p:spPr>
                        <a:xfrm>
                          <a:off x="2561989" y="2661295"/>
                          <a:ext cx="1003438" cy="0"/>
                        </a:xfrm>
                        <a:prstGeom prst="line">
                          <a:avLst/>
                        </a:prstGeom>
                        <a:ln w="2222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56" name="Straight Arrow Connector 55"/>
                        <p:cNvCxnSpPr/>
                        <p:nvPr/>
                      </p:nvCxnSpPr>
                      <p:spPr>
                        <a:xfrm>
                          <a:off x="3565427" y="2651770"/>
                          <a:ext cx="0" cy="219068"/>
                        </a:xfrm>
                        <a:prstGeom prst="straightConnector1">
                          <a:avLst/>
                        </a:prstGeom>
                        <a:ln w="22225">
                          <a:solidFill>
                            <a:schemeClr val="tx1"/>
                          </a:solidFill>
                          <a:tailEnd type="arrow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cxnSp>
                    <p:nvCxnSpPr>
                      <p:cNvPr id="64" name="Straight Arrow Connector 63"/>
                      <p:cNvCxnSpPr/>
                      <p:nvPr/>
                    </p:nvCxnSpPr>
                    <p:spPr>
                      <a:xfrm>
                        <a:off x="5620569" y="2641745"/>
                        <a:ext cx="0" cy="219068"/>
                      </a:xfrm>
                      <a:prstGeom prst="straightConnector1">
                        <a:avLst/>
                      </a:prstGeom>
                      <a:ln w="22225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pic>
                  <p:nvPicPr>
                    <p:cNvPr id="67" name="Picture 3" descr="C:\Coding\Projects\DepthEnhancementTool\DET\DETTest\Newspaper\log\cReferenceDepth1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66168" y="4057555"/>
                      <a:ext cx="1848128" cy="13860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aphicFrame>
                <p:nvGraphicFramePr>
                  <p:cNvPr id="69" name="Object 6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756647005"/>
                      </p:ext>
                    </p:extLst>
                  </p:nvPr>
                </p:nvGraphicFramePr>
                <p:xfrm>
                  <a:off x="2214326" y="792957"/>
                  <a:ext cx="695325" cy="34131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8175" name="Equation" r:id="rId10" imgW="368280" imgH="177480" progId="Equation.3">
                          <p:embed/>
                        </p:oleObj>
                      </mc:Choice>
                      <mc:Fallback>
                        <p:oleObj name="Equation" r:id="rId10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214326" y="792957"/>
                                <a:ext cx="695325" cy="34131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70" name="Object 69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08485216"/>
                      </p:ext>
                    </p:extLst>
                  </p:nvPr>
                </p:nvGraphicFramePr>
                <p:xfrm>
                  <a:off x="4375226" y="813231"/>
                  <a:ext cx="530225" cy="33655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8176" name="Equation" r:id="rId12" imgW="279360" imgH="177480" progId="Equation.3">
                          <p:embed/>
                        </p:oleObj>
                      </mc:Choice>
                      <mc:Fallback>
                        <p:oleObj name="Equation" r:id="rId12" imgW="27936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75226" y="813231"/>
                                <a:ext cx="530225" cy="33655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71" name="Object 70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77283041"/>
                      </p:ext>
                    </p:extLst>
                  </p:nvPr>
                </p:nvGraphicFramePr>
                <p:xfrm>
                  <a:off x="6247568" y="822802"/>
                  <a:ext cx="693737" cy="33496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78177" name="Equation" r:id="rId14" imgW="368280" imgH="177480" progId="Equation.3">
                          <p:embed/>
                        </p:oleObj>
                      </mc:Choice>
                      <mc:Fallback>
                        <p:oleObj name="Equation" r:id="rId14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247568" y="822802"/>
                                <a:ext cx="693737" cy="33496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3473223" y="597012"/>
                  <a:ext cx="181402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latin typeface="Vijaya" pitchFamily="34" charset="0"/>
                      <a:cs typeface="Vijaya" pitchFamily="34" charset="0"/>
                    </a:rPr>
                    <a:t>Reference Textures</a:t>
                  </a:r>
                  <a:endParaRPr lang="en-US" sz="2000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406547" y="5606214"/>
                  <a:ext cx="199285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latin typeface="Vijaya" pitchFamily="34" charset="0"/>
                      <a:cs typeface="Vijaya" pitchFamily="34" charset="0"/>
                    </a:rPr>
                    <a:t>Estimated Depth Map</a:t>
                  </a:r>
                  <a:endParaRPr lang="en-US" sz="2000" dirty="0">
                    <a:latin typeface="Vijaya" pitchFamily="34" charset="0"/>
                    <a:cs typeface="Vijaya" pitchFamily="34" charset="0"/>
                  </a:endParaRPr>
                </a:p>
              </p:txBody>
            </p:sp>
          </p:grpSp>
        </p:grpSp>
        <p:cxnSp>
          <p:nvCxnSpPr>
            <p:cNvPr id="44" name="Straight Connector 43"/>
            <p:cNvCxnSpPr/>
            <p:nvPr/>
          </p:nvCxnSpPr>
          <p:spPr>
            <a:xfrm>
              <a:off x="5416387" y="2996952"/>
              <a:ext cx="1003438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14492" y="2852936"/>
              <a:ext cx="0" cy="15618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Cloud 50"/>
          <p:cNvSpPr/>
          <p:nvPr/>
        </p:nvSpPr>
        <p:spPr>
          <a:xfrm>
            <a:off x="179512" y="3316170"/>
            <a:ext cx="1584176" cy="1552990"/>
          </a:xfrm>
          <a:prstGeom prst="cloud">
            <a:avLst/>
          </a:prstGeom>
          <a:noFill/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Common Practice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92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6"/>
            <a:ext cx="8229600" cy="97001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4000" dirty="0">
                <a:latin typeface="Arial" pitchFamily="34" charset="0"/>
                <a:cs typeface="Arial" pitchFamily="34" charset="0"/>
              </a:rPr>
              <a:t>Inter-view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Depth Inconsistency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7979" y="2404244"/>
            <a:ext cx="8937176" cy="2518196"/>
            <a:chOff x="97979" y="2404244"/>
            <a:chExt cx="8937176" cy="251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1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0960437"/>
                </p:ext>
              </p:extLst>
            </p:nvPr>
          </p:nvGraphicFramePr>
          <p:xfrm>
            <a:off x="1195300" y="4581128"/>
            <a:ext cx="6953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11" name="Equation" r:id="rId6" imgW="368280" imgH="177480" progId="Equation.3">
                    <p:embed/>
                  </p:oleObj>
                </mc:Choice>
                <mc:Fallback>
                  <p:oleObj name="Equation" r:id="rId6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300" y="4581128"/>
                          <a:ext cx="69532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0864149"/>
                </p:ext>
              </p:extLst>
            </p:nvPr>
          </p:nvGraphicFramePr>
          <p:xfrm>
            <a:off x="4283968" y="4576043"/>
            <a:ext cx="5302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12" name="Equation" r:id="rId8" imgW="279360" imgH="177480" progId="Equation.3">
                    <p:embed/>
                  </p:oleObj>
                </mc:Choice>
                <mc:Fallback>
                  <p:oleObj name="Equation" r:id="rId8" imgW="2793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3968" y="4576043"/>
                          <a:ext cx="5302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6429415"/>
                </p:ext>
              </p:extLst>
            </p:nvPr>
          </p:nvGraphicFramePr>
          <p:xfrm>
            <a:off x="7027863" y="4577630"/>
            <a:ext cx="693737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113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7863" y="4577630"/>
                          <a:ext cx="693737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163599" y="592953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Vijaya" pitchFamily="34" charset="0"/>
                <a:cs typeface="Vijaya" pitchFamily="34" charset="0"/>
              </a:rPr>
              <a:t>Newspaper</a:t>
            </a:r>
            <a:endParaRPr lang="en-US" sz="1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4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8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4000" dirty="0">
                <a:latin typeface="Arial" pitchFamily="34" charset="0"/>
                <a:cs typeface="Arial" pitchFamily="34" charset="0"/>
              </a:rPr>
              <a:t>Inter-view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Depth Inconsistency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7979" y="2404244"/>
            <a:ext cx="8937176" cy="2518196"/>
            <a:chOff x="97979" y="2404244"/>
            <a:chExt cx="8937176" cy="251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1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1685710"/>
                </p:ext>
              </p:extLst>
            </p:nvPr>
          </p:nvGraphicFramePr>
          <p:xfrm>
            <a:off x="1195300" y="4581128"/>
            <a:ext cx="6953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35" name="Equation" r:id="rId6" imgW="368280" imgH="177480" progId="Equation.3">
                    <p:embed/>
                  </p:oleObj>
                </mc:Choice>
                <mc:Fallback>
                  <p:oleObj name="Equation" r:id="rId6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300" y="4581128"/>
                          <a:ext cx="69532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6482056"/>
                </p:ext>
              </p:extLst>
            </p:nvPr>
          </p:nvGraphicFramePr>
          <p:xfrm>
            <a:off x="4283968" y="4576043"/>
            <a:ext cx="5302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36" name="Equation" r:id="rId8" imgW="279360" imgH="177480" progId="Equation.3">
                    <p:embed/>
                  </p:oleObj>
                </mc:Choice>
                <mc:Fallback>
                  <p:oleObj name="Equation" r:id="rId8" imgW="2793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3968" y="4576043"/>
                          <a:ext cx="5302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8432708"/>
                </p:ext>
              </p:extLst>
            </p:nvPr>
          </p:nvGraphicFramePr>
          <p:xfrm>
            <a:off x="7027863" y="4577630"/>
            <a:ext cx="693737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137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7863" y="4577630"/>
                          <a:ext cx="693737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4163599" y="592953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Vijaya" pitchFamily="34" charset="0"/>
                <a:cs typeface="Vijaya" pitchFamily="34" charset="0"/>
              </a:rPr>
              <a:t>Newspaper</a:t>
            </a:r>
            <a:endParaRPr lang="en-US" sz="1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5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066777" y="3090664"/>
            <a:ext cx="914400" cy="914400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972790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4000" dirty="0">
                <a:latin typeface="Arial" pitchFamily="34" charset="0"/>
                <a:cs typeface="Arial" pitchFamily="34" charset="0"/>
              </a:rPr>
              <a:t>Inter-view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Depth Inconsistency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7979" y="2404244"/>
            <a:ext cx="8937176" cy="2518196"/>
            <a:chOff x="97979" y="2404244"/>
            <a:chExt cx="8937176" cy="251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1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7328964"/>
                </p:ext>
              </p:extLst>
            </p:nvPr>
          </p:nvGraphicFramePr>
          <p:xfrm>
            <a:off x="1195300" y="4581128"/>
            <a:ext cx="6953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159" name="Equation" r:id="rId6" imgW="368280" imgH="177480" progId="Equation.3">
                    <p:embed/>
                  </p:oleObj>
                </mc:Choice>
                <mc:Fallback>
                  <p:oleObj name="Equation" r:id="rId6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300" y="4581128"/>
                          <a:ext cx="69532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76249194"/>
                </p:ext>
              </p:extLst>
            </p:nvPr>
          </p:nvGraphicFramePr>
          <p:xfrm>
            <a:off x="4283968" y="4576043"/>
            <a:ext cx="5302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160" name="Equation" r:id="rId8" imgW="279360" imgH="177480" progId="Equation.3">
                    <p:embed/>
                  </p:oleObj>
                </mc:Choice>
                <mc:Fallback>
                  <p:oleObj name="Equation" r:id="rId8" imgW="2793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3968" y="4576043"/>
                          <a:ext cx="5302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2437869"/>
                </p:ext>
              </p:extLst>
            </p:nvPr>
          </p:nvGraphicFramePr>
          <p:xfrm>
            <a:off x="7027863" y="4577630"/>
            <a:ext cx="693737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161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7863" y="4577630"/>
                          <a:ext cx="693737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4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4163599" y="592953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Vijaya" pitchFamily="34" charset="0"/>
                <a:cs typeface="Vijaya" pitchFamily="34" charset="0"/>
              </a:rPr>
              <a:t>Newspaper</a:t>
            </a:r>
            <a:endParaRPr lang="en-US" sz="1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6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66777" y="3086720"/>
            <a:ext cx="3937270" cy="918344"/>
            <a:chOff x="1085763" y="2463180"/>
            <a:chExt cx="3937270" cy="918344"/>
          </a:xfrm>
        </p:grpSpPr>
        <p:sp>
          <p:nvSpPr>
            <p:cNvPr id="18" name="Oval 17"/>
            <p:cNvSpPr/>
            <p:nvPr/>
          </p:nvSpPr>
          <p:spPr>
            <a:xfrm>
              <a:off x="1085763" y="2467124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4108633" y="2463180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>
              <a:stCxn id="18" idx="6"/>
              <a:endCxn id="19" idx="2"/>
            </p:cNvCxnSpPr>
            <p:nvPr/>
          </p:nvCxnSpPr>
          <p:spPr>
            <a:xfrm flipV="1">
              <a:off x="2000163" y="2920380"/>
              <a:ext cx="2108470" cy="3944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66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716"/>
            <a:ext cx="8229600" cy="97001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4000" dirty="0">
                <a:latin typeface="Arial" pitchFamily="34" charset="0"/>
                <a:cs typeface="Arial" pitchFamily="34" charset="0"/>
              </a:rPr>
              <a:t>Inter-view </a:t>
            </a:r>
            <a:r>
              <a:rPr lang="en-US" sz="4000" dirty="0" smtClean="0">
                <a:latin typeface="Arial" pitchFamily="34" charset="0"/>
                <a:cs typeface="Arial" pitchFamily="34" charset="0"/>
              </a:rPr>
              <a:t>Depth Inconsistency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7979" y="2404244"/>
            <a:ext cx="8937176" cy="2518196"/>
            <a:chOff x="97979" y="2404244"/>
            <a:chExt cx="8937176" cy="2518196"/>
          </a:xfrm>
        </p:grpSpPr>
        <p:grpSp>
          <p:nvGrpSpPr>
            <p:cNvPr id="11" name="Group 10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1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04933035"/>
                </p:ext>
              </p:extLst>
            </p:nvPr>
          </p:nvGraphicFramePr>
          <p:xfrm>
            <a:off x="1195300" y="4581128"/>
            <a:ext cx="695325" cy="341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83" name="Equation" r:id="rId6" imgW="368280" imgH="177480" progId="Equation.3">
                    <p:embed/>
                  </p:oleObj>
                </mc:Choice>
                <mc:Fallback>
                  <p:oleObj name="Equation" r:id="rId6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95300" y="4581128"/>
                          <a:ext cx="695325" cy="3413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2144060"/>
                </p:ext>
              </p:extLst>
            </p:nvPr>
          </p:nvGraphicFramePr>
          <p:xfrm>
            <a:off x="4283968" y="4576043"/>
            <a:ext cx="530225" cy="336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84" name="Equation" r:id="rId8" imgW="279360" imgH="177480" progId="Equation.3">
                    <p:embed/>
                  </p:oleObj>
                </mc:Choice>
                <mc:Fallback>
                  <p:oleObj name="Equation" r:id="rId8" imgW="2793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3968" y="4576043"/>
                          <a:ext cx="530225" cy="336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0340437"/>
                </p:ext>
              </p:extLst>
            </p:nvPr>
          </p:nvGraphicFramePr>
          <p:xfrm>
            <a:off x="7027863" y="4577630"/>
            <a:ext cx="693737" cy="334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185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27863" y="4577630"/>
                          <a:ext cx="693737" cy="3349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"/>
          <p:cNvGrpSpPr/>
          <p:nvPr/>
        </p:nvGrpSpPr>
        <p:grpSpPr>
          <a:xfrm>
            <a:off x="1066777" y="3077344"/>
            <a:ext cx="6961607" cy="927720"/>
            <a:chOff x="1085763" y="2453804"/>
            <a:chExt cx="6961607" cy="927720"/>
          </a:xfrm>
        </p:grpSpPr>
        <p:sp>
          <p:nvSpPr>
            <p:cNvPr id="3" name="Oval 2"/>
            <p:cNvSpPr/>
            <p:nvPr/>
          </p:nvSpPr>
          <p:spPr>
            <a:xfrm>
              <a:off x="1085763" y="2467124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108633" y="2463180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32970" y="2453804"/>
              <a:ext cx="914400" cy="914400"/>
            </a:xfrm>
            <a:prstGeom prst="ellipse">
              <a:avLst/>
            </a:prstGeom>
            <a:solidFill>
              <a:srgbClr val="C00000">
                <a:alpha val="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3" idx="6"/>
              <a:endCxn id="16" idx="2"/>
            </p:cNvCxnSpPr>
            <p:nvPr/>
          </p:nvCxnSpPr>
          <p:spPr>
            <a:xfrm flipV="1">
              <a:off x="2000163" y="2920380"/>
              <a:ext cx="2108470" cy="3944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023033" y="2911004"/>
              <a:ext cx="2107347" cy="1332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4163599" y="5929535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latin typeface="Vijaya" pitchFamily="34" charset="0"/>
                <a:cs typeface="Vijaya" pitchFamily="34" charset="0"/>
              </a:rPr>
              <a:t>Newspaper</a:t>
            </a:r>
            <a:endParaRPr lang="en-US" sz="1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8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2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Multiple Depth Warping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54253" y="993701"/>
            <a:ext cx="7297745" cy="1617811"/>
            <a:chOff x="357436" y="932111"/>
            <a:chExt cx="7297745" cy="1617811"/>
          </a:xfrm>
        </p:grpSpPr>
        <p:pic>
          <p:nvPicPr>
            <p:cNvPr id="11266" name="Picture 2" descr="C:\Papers\Publish\EUSIPCO\Presentation\WarpDepth11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734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7" name="Picture 3" descr="C:\Papers\Publish\EUSIPCO\Presentation\WarpDepth22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6183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C:\Papers\Publish\EUSIPCO\Presentation\WarpDepth00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436" y="932111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Group 35"/>
            <p:cNvGrpSpPr/>
            <p:nvPr/>
          </p:nvGrpSpPr>
          <p:grpSpPr>
            <a:xfrm>
              <a:off x="4860032" y="1556792"/>
              <a:ext cx="720080" cy="108976"/>
              <a:chOff x="1212073" y="3672467"/>
              <a:chExt cx="720080" cy="108976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1212073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1525939" y="3672467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838628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6122695"/>
                </p:ext>
              </p:extLst>
            </p:nvPr>
          </p:nvGraphicFramePr>
          <p:xfrm>
            <a:off x="954756" y="2235026"/>
            <a:ext cx="528638" cy="268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07" name="Equation" r:id="rId6" imgW="279360" imgH="139680" progId="Equation.3">
                    <p:embed/>
                  </p:oleObj>
                </mc:Choice>
                <mc:Fallback>
                  <p:oleObj name="Equation" r:id="rId6" imgW="2793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4756" y="2235026"/>
                          <a:ext cx="528638" cy="268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8531577"/>
                </p:ext>
              </p:extLst>
            </p:nvPr>
          </p:nvGraphicFramePr>
          <p:xfrm>
            <a:off x="3367756" y="2284809"/>
            <a:ext cx="577850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08" name="Equation" r:id="rId8" imgW="304560" imgH="139680" progId="Equation.3">
                    <p:embed/>
                  </p:oleObj>
                </mc:Choice>
                <mc:Fallback>
                  <p:oleObj name="Equation" r:id="rId8" imgW="3045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756" y="2284809"/>
                          <a:ext cx="577850" cy="26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7997713"/>
                </p:ext>
              </p:extLst>
            </p:nvPr>
          </p:nvGraphicFramePr>
          <p:xfrm>
            <a:off x="6585151" y="2276872"/>
            <a:ext cx="574675" cy="239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3209" name="Equation" r:id="rId10" imgW="304560" imgH="126720" progId="Equation.3">
                    <p:embed/>
                  </p:oleObj>
                </mc:Choice>
                <mc:Fallback>
                  <p:oleObj name="Equation" r:id="rId10" imgW="3045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5151" y="2276872"/>
                          <a:ext cx="574675" cy="239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0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5" descr="C:\Papers\Publish\EUSIPCO\Presentation\WarpDepthMap0200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99" y="4247922"/>
            <a:ext cx="1766068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636763"/>
              </p:ext>
            </p:extLst>
          </p:nvPr>
        </p:nvGraphicFramePr>
        <p:xfrm>
          <a:off x="4507092" y="5597843"/>
          <a:ext cx="528638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8" name="Equation" r:id="rId4" imgW="279360" imgH="139680" progId="Equation.3">
                  <p:embed/>
                </p:oleObj>
              </mc:Choice>
              <mc:Fallback>
                <p:oleObj name="Equation" r:id="rId4" imgW="2793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092" y="5597843"/>
                        <a:ext cx="528638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0267663"/>
              </p:ext>
            </p:extLst>
          </p:nvPr>
        </p:nvGraphicFramePr>
        <p:xfrm>
          <a:off x="5973797" y="3878035"/>
          <a:ext cx="3127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9" name="Equation" r:id="rId6" imgW="139680" imgH="164880" progId="Equation.3">
                  <p:embed/>
                </p:oleObj>
              </mc:Choice>
              <mc:Fallback>
                <p:oleObj name="Equation" r:id="rId6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797" y="3878035"/>
                        <a:ext cx="3127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551510" y="3610272"/>
            <a:ext cx="1841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Vijaya" pitchFamily="34" charset="0"/>
                <a:cs typeface="Vijaya" pitchFamily="34" charset="0"/>
              </a:rPr>
              <a:t>3D Warping to </a:t>
            </a:r>
          </a:p>
          <a:p>
            <a:pPr algn="ctr"/>
            <a:r>
              <a:rPr lang="en-US" sz="2400" dirty="0" smtClean="0">
                <a:latin typeface="Vijaya" pitchFamily="34" charset="0"/>
                <a:cs typeface="Vijaya" pitchFamily="34" charset="0"/>
              </a:rPr>
              <a:t>a principal viewpoint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p</a:t>
            </a:r>
          </a:p>
          <a:p>
            <a:pPr algn="ctr"/>
            <a:r>
              <a:rPr lang="en-US" sz="2400" dirty="0" smtClean="0">
                <a:latin typeface="Vijaya" pitchFamily="34" charset="0"/>
                <a:cs typeface="Vijaya" pitchFamily="34" charset="0"/>
              </a:rPr>
              <a:t>(1</a:t>
            </a:r>
            <a:r>
              <a:rPr lang="en-US" sz="2400" dirty="0" smtClean="0">
                <a:latin typeface="Times New Roman"/>
                <a:cs typeface="Times New Roman"/>
              </a:rPr>
              <a:t>≤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p</a:t>
            </a:r>
            <a:r>
              <a:rPr lang="en-US" sz="2400" dirty="0" smtClean="0">
                <a:latin typeface="Times New Roman"/>
                <a:cs typeface="Times New Roman"/>
              </a:rPr>
              <a:t>≤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n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)</a:t>
            </a:r>
            <a:endParaRPr lang="en-US" sz="2400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latin typeface="Arial" pitchFamily="34" charset="0"/>
                <a:cs typeface="Arial" pitchFamily="34" charset="0"/>
              </a:rPr>
              <a:t>Multiple Depth Warping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 32"/>
          <p:cNvSpPr/>
          <p:nvPr/>
        </p:nvSpPr>
        <p:spPr>
          <a:xfrm>
            <a:off x="6489618" y="4619958"/>
            <a:ext cx="992393" cy="580407"/>
          </a:xfrm>
          <a:prstGeom prst="cloud">
            <a:avLst/>
          </a:prstGeom>
          <a:noFill/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Hole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6174482" y="4994656"/>
            <a:ext cx="381000" cy="155330"/>
          </a:xfrm>
          <a:custGeom>
            <a:avLst/>
            <a:gdLst>
              <a:gd name="connsiteX0" fmla="*/ 0 w 381000"/>
              <a:gd name="connsiteY0" fmla="*/ 0 h 155330"/>
              <a:gd name="connsiteX1" fmla="*/ 228600 w 381000"/>
              <a:gd name="connsiteY1" fmla="*/ 152400 h 155330"/>
              <a:gd name="connsiteX2" fmla="*/ 381000 w 381000"/>
              <a:gd name="connsiteY2" fmla="*/ 85725 h 15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55330">
                <a:moveTo>
                  <a:pt x="0" y="0"/>
                </a:moveTo>
                <a:cubicBezTo>
                  <a:pt x="82550" y="69056"/>
                  <a:pt x="165100" y="138113"/>
                  <a:pt x="228600" y="152400"/>
                </a:cubicBezTo>
                <a:cubicBezTo>
                  <a:pt x="292100" y="166688"/>
                  <a:pt x="336550" y="126206"/>
                  <a:pt x="381000" y="85725"/>
                </a:cubicBezTo>
              </a:path>
            </a:pathLst>
          </a:custGeom>
          <a:noFill/>
          <a:ln w="22225">
            <a:solidFill>
              <a:srgbClr val="C00000"/>
            </a:solidFill>
            <a:prstDash val="solid"/>
            <a:head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393000" y="1022999"/>
            <a:ext cx="4858998" cy="1588513"/>
            <a:chOff x="2796183" y="961409"/>
            <a:chExt cx="4858998" cy="1588513"/>
          </a:xfrm>
        </p:grpSpPr>
        <p:pic>
          <p:nvPicPr>
            <p:cNvPr id="21" name="Picture 2" descr="C:\Papers\Publish\EUSIPCO\Presentation\WarpDepth11.bmp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734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3" descr="C:\Papers\Publish\EUSIPCO\Presentation\WarpDepth22.bmp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6183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9" name="Group 28"/>
            <p:cNvGrpSpPr/>
            <p:nvPr/>
          </p:nvGrpSpPr>
          <p:grpSpPr>
            <a:xfrm>
              <a:off x="4860032" y="1556792"/>
              <a:ext cx="720080" cy="108976"/>
              <a:chOff x="1212073" y="3672467"/>
              <a:chExt cx="720080" cy="108976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212073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525939" y="3672467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838628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40" name="Object 3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4879973"/>
                </p:ext>
              </p:extLst>
            </p:nvPr>
          </p:nvGraphicFramePr>
          <p:xfrm>
            <a:off x="3367756" y="2284809"/>
            <a:ext cx="577850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0" name="Equation" r:id="rId11" imgW="304560" imgH="139680" progId="Equation.3">
                    <p:embed/>
                  </p:oleObj>
                </mc:Choice>
                <mc:Fallback>
                  <p:oleObj name="Equation" r:id="rId11" imgW="3045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7756" y="2284809"/>
                          <a:ext cx="577850" cy="26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4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7800780"/>
                </p:ext>
              </p:extLst>
            </p:nvPr>
          </p:nvGraphicFramePr>
          <p:xfrm>
            <a:off x="6585151" y="2276872"/>
            <a:ext cx="574675" cy="239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4321" name="Equation" r:id="rId13" imgW="304560" imgH="126720" progId="Equation.3">
                    <p:embed/>
                  </p:oleObj>
                </mc:Choice>
                <mc:Fallback>
                  <p:oleObj name="Equation" r:id="rId13" imgW="3045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5151" y="2276872"/>
                          <a:ext cx="574675" cy="239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162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6" descr="C:\Papers\Publish\EUSIPCO\Presentation\WarpDepthMap020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95" y="3429000"/>
            <a:ext cx="1766069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591372"/>
              </p:ext>
            </p:extLst>
          </p:nvPr>
        </p:nvGraphicFramePr>
        <p:xfrm>
          <a:off x="3604436" y="4775523"/>
          <a:ext cx="576262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29" name="Equation" r:id="rId4" imgW="304560" imgH="139680" progId="Equation.3">
                  <p:embed/>
                </p:oleObj>
              </mc:Choice>
              <mc:Fallback>
                <p:oleObj name="Equation" r:id="rId4" imgW="3045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436" y="4775523"/>
                        <a:ext cx="576262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5" descr="C:\Papers\Publish\EUSIPCO\Presentation\WarpDepthMap020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99" y="4247922"/>
            <a:ext cx="1766068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8682438"/>
              </p:ext>
            </p:extLst>
          </p:nvPr>
        </p:nvGraphicFramePr>
        <p:xfrm>
          <a:off x="4507092" y="5597843"/>
          <a:ext cx="528638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30" name="Equation" r:id="rId7" imgW="279360" imgH="139680" progId="Equation.3">
                  <p:embed/>
                </p:oleObj>
              </mc:Choice>
              <mc:Fallback>
                <p:oleObj name="Equation" r:id="rId7" imgW="2793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092" y="5597843"/>
                        <a:ext cx="528638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905631"/>
              </p:ext>
            </p:extLst>
          </p:nvPr>
        </p:nvGraphicFramePr>
        <p:xfrm>
          <a:off x="5973763" y="3878263"/>
          <a:ext cx="31273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31" name="Equation" r:id="rId9" imgW="139680" imgH="164880" progId="Equation.3">
                  <p:embed/>
                </p:oleObj>
              </mc:Choice>
              <mc:Fallback>
                <p:oleObj name="Equation" r:id="rId9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763" y="3878263"/>
                        <a:ext cx="31273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930117"/>
              </p:ext>
            </p:extLst>
          </p:nvPr>
        </p:nvGraphicFramePr>
        <p:xfrm>
          <a:off x="5067300" y="3059113"/>
          <a:ext cx="34131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32" name="Equation" r:id="rId11" imgW="152280" imgH="164880" progId="Equation.3">
                  <p:embed/>
                </p:oleObj>
              </mc:Choice>
              <mc:Fallback>
                <p:oleObj name="Equation" r:id="rId11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3059113"/>
                        <a:ext cx="34131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Multiple Depth Warping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loud 32"/>
          <p:cNvSpPr/>
          <p:nvPr/>
        </p:nvSpPr>
        <p:spPr>
          <a:xfrm>
            <a:off x="6489618" y="4619958"/>
            <a:ext cx="992393" cy="580407"/>
          </a:xfrm>
          <a:prstGeom prst="cloud">
            <a:avLst/>
          </a:prstGeom>
          <a:noFill/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Hole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6174482" y="4994656"/>
            <a:ext cx="381000" cy="155330"/>
          </a:xfrm>
          <a:custGeom>
            <a:avLst/>
            <a:gdLst>
              <a:gd name="connsiteX0" fmla="*/ 0 w 381000"/>
              <a:gd name="connsiteY0" fmla="*/ 0 h 155330"/>
              <a:gd name="connsiteX1" fmla="*/ 228600 w 381000"/>
              <a:gd name="connsiteY1" fmla="*/ 152400 h 155330"/>
              <a:gd name="connsiteX2" fmla="*/ 381000 w 381000"/>
              <a:gd name="connsiteY2" fmla="*/ 85725 h 15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55330">
                <a:moveTo>
                  <a:pt x="0" y="0"/>
                </a:moveTo>
                <a:cubicBezTo>
                  <a:pt x="82550" y="69056"/>
                  <a:pt x="165100" y="138113"/>
                  <a:pt x="228600" y="152400"/>
                </a:cubicBezTo>
                <a:cubicBezTo>
                  <a:pt x="292100" y="166688"/>
                  <a:pt x="336550" y="126206"/>
                  <a:pt x="381000" y="85725"/>
                </a:cubicBezTo>
              </a:path>
            </a:pathLst>
          </a:custGeom>
          <a:noFill/>
          <a:ln w="22225">
            <a:solidFill>
              <a:srgbClr val="C00000"/>
            </a:solidFill>
            <a:prstDash val="solid"/>
            <a:head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5456849" y="1022999"/>
            <a:ext cx="2795149" cy="1555175"/>
            <a:chOff x="4860032" y="961409"/>
            <a:chExt cx="2795149" cy="1555175"/>
          </a:xfrm>
        </p:grpSpPr>
        <p:pic>
          <p:nvPicPr>
            <p:cNvPr id="35" name="Picture 2" descr="C:\Papers\Publish\EUSIPCO\Presentation\WarpDepth11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5734" y="961409"/>
              <a:ext cx="1779447" cy="13345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4860032" y="1556792"/>
              <a:ext cx="720080" cy="108976"/>
              <a:chOff x="1212073" y="3672467"/>
              <a:chExt cx="720080" cy="108976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212073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525939" y="3672467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838628" y="3683605"/>
                <a:ext cx="93525" cy="978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3410599"/>
                </p:ext>
              </p:extLst>
            </p:nvPr>
          </p:nvGraphicFramePr>
          <p:xfrm>
            <a:off x="6585151" y="2276872"/>
            <a:ext cx="574675" cy="239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5433" name="Equation" r:id="rId15" imgW="304560" imgH="126720" progId="Equation.3">
                    <p:embed/>
                  </p:oleObj>
                </mc:Choice>
                <mc:Fallback>
                  <p:oleObj name="Equation" r:id="rId15" imgW="304560" imgH="126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5151" y="2276872"/>
                          <a:ext cx="574675" cy="239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Rectangle 20"/>
          <p:cNvSpPr/>
          <p:nvPr/>
        </p:nvSpPr>
        <p:spPr>
          <a:xfrm>
            <a:off x="1551510" y="3610272"/>
            <a:ext cx="18414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Vijaya" pitchFamily="34" charset="0"/>
                <a:cs typeface="Vijaya" pitchFamily="34" charset="0"/>
              </a:rPr>
              <a:t>3D Warping to </a:t>
            </a:r>
          </a:p>
          <a:p>
            <a:pPr algn="ctr"/>
            <a:r>
              <a:rPr lang="en-US" sz="2400" dirty="0" smtClean="0">
                <a:latin typeface="Vijaya" pitchFamily="34" charset="0"/>
                <a:cs typeface="Vijaya" pitchFamily="34" charset="0"/>
              </a:rPr>
              <a:t>a principal viewpoint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p</a:t>
            </a:r>
          </a:p>
          <a:p>
            <a:pPr algn="ctr"/>
            <a:r>
              <a:rPr lang="en-US" sz="2400" dirty="0">
                <a:latin typeface="Vijaya" pitchFamily="34" charset="0"/>
                <a:cs typeface="Vijaya" pitchFamily="34" charset="0"/>
              </a:rPr>
              <a:t>(1</a:t>
            </a:r>
            <a:r>
              <a:rPr lang="en-US" sz="2400" dirty="0">
                <a:latin typeface="Times New Roman"/>
                <a:cs typeface="Times New Roman"/>
              </a:rPr>
              <a:t>≤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p</a:t>
            </a:r>
            <a:r>
              <a:rPr lang="en-US" sz="2400" dirty="0">
                <a:latin typeface="Times New Roman"/>
                <a:cs typeface="Times New Roman"/>
              </a:rPr>
              <a:t>≤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n)</a:t>
            </a:r>
          </a:p>
          <a:p>
            <a:pPr algn="ctr"/>
            <a:endParaRPr lang="en-US" sz="2400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00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4" descr="C:\Papers\Publish\EUSIPCO\Presentation\WarpDepthHole02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060" y="1556792"/>
            <a:ext cx="1790170" cy="13425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C:\Papers\Publish\EUSIPCO\Presentation\WarpDepthMap0201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95" y="3429000"/>
            <a:ext cx="1766069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 rot="2776685">
            <a:off x="3203656" y="2952294"/>
            <a:ext cx="720080" cy="108976"/>
            <a:chOff x="1212073" y="3672467"/>
            <a:chExt cx="720080" cy="108976"/>
          </a:xfrm>
        </p:grpSpPr>
        <p:sp>
          <p:nvSpPr>
            <p:cNvPr id="37" name="Oval 36"/>
            <p:cNvSpPr/>
            <p:nvPr/>
          </p:nvSpPr>
          <p:spPr>
            <a:xfrm>
              <a:off x="1212073" y="3683605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525939" y="3672467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838628" y="3683605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5" descr="C:\Papers\Publish\EUSIPCO\Presentation\WarpDepthMap0200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599" y="4247922"/>
            <a:ext cx="1766068" cy="1324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453992"/>
              </p:ext>
            </p:extLst>
          </p:nvPr>
        </p:nvGraphicFramePr>
        <p:xfrm>
          <a:off x="4507092" y="5597843"/>
          <a:ext cx="528638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0" name="Equation" r:id="rId6" imgW="279360" imgH="139680" progId="Equation.3">
                  <p:embed/>
                </p:oleObj>
              </mc:Choice>
              <mc:Fallback>
                <p:oleObj name="Equation" r:id="rId6" imgW="2793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7092" y="5597843"/>
                        <a:ext cx="528638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700844"/>
              </p:ext>
            </p:extLst>
          </p:nvPr>
        </p:nvGraphicFramePr>
        <p:xfrm>
          <a:off x="3604436" y="4775523"/>
          <a:ext cx="576262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1" name="Equation" r:id="rId8" imgW="304560" imgH="139680" progId="Equation.3">
                  <p:embed/>
                </p:oleObj>
              </mc:Choice>
              <mc:Fallback>
                <p:oleObj name="Equation" r:id="rId8" imgW="30456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436" y="4775523"/>
                        <a:ext cx="576262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676012"/>
              </p:ext>
            </p:extLst>
          </p:nvPr>
        </p:nvGraphicFramePr>
        <p:xfrm>
          <a:off x="1836060" y="2906590"/>
          <a:ext cx="574675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2" name="Equation" r:id="rId10" imgW="304560" imgH="126720" progId="Equation.3">
                  <p:embed/>
                </p:oleObj>
              </mc:Choice>
              <mc:Fallback>
                <p:oleObj name="Equation" r:id="rId10" imgW="30456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060" y="2906590"/>
                        <a:ext cx="574675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0837554"/>
              </p:ext>
            </p:extLst>
          </p:nvPr>
        </p:nvGraphicFramePr>
        <p:xfrm>
          <a:off x="5067300" y="3059113"/>
          <a:ext cx="341313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3" name="Equation" r:id="rId12" imgW="152280" imgH="164880" progId="Equation.3">
                  <p:embed/>
                </p:oleObj>
              </mc:Choice>
              <mc:Fallback>
                <p:oleObj name="Equation" r:id="rId12" imgW="1522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7300" y="3059113"/>
                        <a:ext cx="341313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086451"/>
              </p:ext>
            </p:extLst>
          </p:nvPr>
        </p:nvGraphicFramePr>
        <p:xfrm>
          <a:off x="5973763" y="3878263"/>
          <a:ext cx="312737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4" name="Equation" r:id="rId14" imgW="139579" imgH="164957" progId="Equation.3">
                  <p:embed/>
                </p:oleObj>
              </mc:Choice>
              <mc:Fallback>
                <p:oleObj name="Equation" r:id="rId14" imgW="139579" imgH="16495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763" y="3878263"/>
                        <a:ext cx="312737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032898"/>
              </p:ext>
            </p:extLst>
          </p:nvPr>
        </p:nvGraphicFramePr>
        <p:xfrm>
          <a:off x="3286125" y="1174750"/>
          <a:ext cx="3413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45" name="Equation" r:id="rId16" imgW="152280" imgH="177480" progId="Equation.3">
                  <p:embed/>
                </p:oleObj>
              </mc:Choice>
              <mc:Fallback>
                <p:oleObj name="Equation" r:id="rId16" imgW="152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1174750"/>
                        <a:ext cx="34131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1514354" y="5763224"/>
            <a:ext cx="6135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Vijaya" pitchFamily="34" charset="0"/>
                <a:cs typeface="Vijaya" pitchFamily="34" charset="0"/>
              </a:rPr>
              <a:t>Multiple Warped Depth Maps at  a principal viewpoint p</a:t>
            </a:r>
            <a:endParaRPr lang="en-US" sz="2400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Multiple Depth Warping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4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loud 29"/>
          <p:cNvSpPr/>
          <p:nvPr/>
        </p:nvSpPr>
        <p:spPr>
          <a:xfrm>
            <a:off x="6489618" y="4619958"/>
            <a:ext cx="992393" cy="580407"/>
          </a:xfrm>
          <a:prstGeom prst="cloud">
            <a:avLst/>
          </a:prstGeom>
          <a:noFill/>
          <a:ln w="222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Hole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6174482" y="4994656"/>
            <a:ext cx="381000" cy="155330"/>
          </a:xfrm>
          <a:custGeom>
            <a:avLst/>
            <a:gdLst>
              <a:gd name="connsiteX0" fmla="*/ 0 w 381000"/>
              <a:gd name="connsiteY0" fmla="*/ 0 h 155330"/>
              <a:gd name="connsiteX1" fmla="*/ 228600 w 381000"/>
              <a:gd name="connsiteY1" fmla="*/ 152400 h 155330"/>
              <a:gd name="connsiteX2" fmla="*/ 381000 w 381000"/>
              <a:gd name="connsiteY2" fmla="*/ 85725 h 15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155330">
                <a:moveTo>
                  <a:pt x="0" y="0"/>
                </a:moveTo>
                <a:cubicBezTo>
                  <a:pt x="82550" y="69056"/>
                  <a:pt x="165100" y="138113"/>
                  <a:pt x="228600" y="152400"/>
                </a:cubicBezTo>
                <a:cubicBezTo>
                  <a:pt x="292100" y="166688"/>
                  <a:pt x="336550" y="126206"/>
                  <a:pt x="381000" y="85725"/>
                </a:cubicBezTo>
              </a:path>
            </a:pathLst>
          </a:custGeom>
          <a:noFill/>
          <a:ln w="22225">
            <a:solidFill>
              <a:srgbClr val="C00000"/>
            </a:solidFill>
            <a:prstDash val="solid"/>
            <a:headEnd type="arrow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51510" y="3610272"/>
            <a:ext cx="18414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Vijaya" pitchFamily="34" charset="0"/>
                <a:cs typeface="Vijaya" pitchFamily="34" charset="0"/>
              </a:rPr>
              <a:t>3D Warping to </a:t>
            </a:r>
          </a:p>
          <a:p>
            <a:pPr algn="ctr"/>
            <a:r>
              <a:rPr lang="en-US" sz="2400" dirty="0" smtClean="0">
                <a:latin typeface="Vijaya" pitchFamily="34" charset="0"/>
                <a:cs typeface="Vijaya" pitchFamily="34" charset="0"/>
              </a:rPr>
              <a:t>a principal viewpoint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p</a:t>
            </a:r>
          </a:p>
          <a:p>
            <a:pPr algn="ctr"/>
            <a:r>
              <a:rPr lang="en-US" sz="2400" dirty="0">
                <a:latin typeface="Vijaya" pitchFamily="34" charset="0"/>
                <a:cs typeface="Vijaya" pitchFamily="34" charset="0"/>
              </a:rPr>
              <a:t>(1</a:t>
            </a:r>
            <a:r>
              <a:rPr lang="en-US" sz="2400" dirty="0">
                <a:latin typeface="Times New Roman"/>
                <a:cs typeface="Times New Roman"/>
              </a:rPr>
              <a:t>≤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p</a:t>
            </a:r>
            <a:r>
              <a:rPr lang="en-US" sz="2400" dirty="0">
                <a:latin typeface="Times New Roman"/>
                <a:cs typeface="Times New Roman"/>
              </a:rPr>
              <a:t>≤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n)</a:t>
            </a:r>
          </a:p>
          <a:p>
            <a:pPr algn="ctr"/>
            <a:endParaRPr lang="en-US" sz="2400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82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9552" y="1600201"/>
            <a:ext cx="7920880" cy="326896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Motivation</a:t>
            </a:r>
          </a:p>
          <a:p>
            <a:r>
              <a:rPr lang="en-US" sz="2400" dirty="0" smtClean="0"/>
              <a:t>Depth </a:t>
            </a:r>
            <a:r>
              <a:rPr lang="en-US" sz="2400" dirty="0"/>
              <a:t>Consistency Testing</a:t>
            </a:r>
          </a:p>
          <a:p>
            <a:r>
              <a:rPr lang="en-US" sz="2400" dirty="0" smtClean="0"/>
              <a:t>Inter-view </a:t>
            </a:r>
            <a:r>
              <a:rPr lang="en-US" sz="2400" dirty="0"/>
              <a:t>Connection Information</a:t>
            </a:r>
          </a:p>
          <a:p>
            <a:r>
              <a:rPr lang="en-US" sz="2400" dirty="0" smtClean="0"/>
              <a:t>Structured </a:t>
            </a:r>
            <a:r>
              <a:rPr lang="en-US" sz="2400" dirty="0"/>
              <a:t>Depth Maps</a:t>
            </a:r>
          </a:p>
          <a:p>
            <a:r>
              <a:rPr lang="en-US" sz="2400" dirty="0" smtClean="0"/>
              <a:t>Virtual </a:t>
            </a:r>
            <a:r>
              <a:rPr lang="en-US" sz="2400" dirty="0"/>
              <a:t>View Interpolation</a:t>
            </a:r>
          </a:p>
          <a:p>
            <a:r>
              <a:rPr lang="en-US" sz="2400" dirty="0" smtClean="0"/>
              <a:t>Experimental </a:t>
            </a:r>
            <a:r>
              <a:rPr lang="en-US" sz="2400" dirty="0"/>
              <a:t>Results</a:t>
            </a:r>
          </a:p>
          <a:p>
            <a:r>
              <a:rPr lang="en-US" sz="2400" dirty="0" smtClean="0"/>
              <a:t>Conclusions</a:t>
            </a:r>
            <a:endParaRPr lang="en-US" sz="2000" dirty="0" smtClean="0">
              <a:latin typeface="Vijaya" pitchFamily="34" charset="0"/>
              <a:cs typeface="Vijaya" pitchFamily="34" charset="0"/>
            </a:endParaRPr>
          </a:p>
        </p:txBody>
      </p:sp>
      <p:pic>
        <p:nvPicPr>
          <p:cNvPr id="8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9"/>
          <p:cNvSpPr txBox="1">
            <a:spLocks/>
          </p:cNvSpPr>
          <p:nvPr/>
        </p:nvSpPr>
        <p:spPr>
          <a:xfrm>
            <a:off x="467544" y="0"/>
            <a:ext cx="8229600" cy="9807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Outline</a:t>
            </a:r>
            <a:endParaRPr lang="en-US" sz="4000" dirty="0"/>
          </a:p>
        </p:txBody>
      </p:sp>
      <p:sp>
        <p:nvSpPr>
          <p:cNvPr id="7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19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3941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Connection Evidence</a:t>
            </a:r>
            <a:endParaRPr lang="en-US" sz="4000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003175"/>
              </p:ext>
            </p:extLst>
          </p:nvPr>
        </p:nvGraphicFramePr>
        <p:xfrm>
          <a:off x="4521200" y="3346450"/>
          <a:ext cx="1016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83" name="Equation" r:id="rId3" imgW="101520" imgH="164880" progId="Equation.3">
                  <p:embed/>
                </p:oleObj>
              </mc:Choice>
              <mc:Fallback>
                <p:oleObj name="Equation" r:id="rId3" imgW="1015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1200" y="3346450"/>
                        <a:ext cx="1016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3059832" y="5785169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Vijaya" pitchFamily="34" charset="0"/>
                <a:cs typeface="Vijaya" pitchFamily="34" charset="0"/>
              </a:rPr>
              <a:t> 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4082" y="3399266"/>
            <a:ext cx="2125856" cy="1015663"/>
            <a:chOff x="103132" y="3141079"/>
            <a:chExt cx="2106806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103132" y="3141079"/>
              <a:ext cx="19383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Absolute Difference </a:t>
              </a:r>
            </a:p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Matrix (ADM) </a:t>
              </a:r>
            </a:p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per pixel per frame</a:t>
              </a:r>
              <a:endParaRPr lang="en-US" sz="2000" b="1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22084" y="3460312"/>
              <a:ext cx="287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</p:grpSp>
      <p:sp>
        <p:nvSpPr>
          <p:cNvPr id="51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18338" y="1130378"/>
            <a:ext cx="6666030" cy="1650550"/>
            <a:chOff x="1011839" y="1130378"/>
            <a:chExt cx="6666030" cy="1650550"/>
          </a:xfrm>
        </p:grpSpPr>
        <p:grpSp>
          <p:nvGrpSpPr>
            <p:cNvPr id="5" name="Group 4"/>
            <p:cNvGrpSpPr/>
            <p:nvPr/>
          </p:nvGrpSpPr>
          <p:grpSpPr>
            <a:xfrm>
              <a:off x="1011839" y="1130378"/>
              <a:ext cx="6666030" cy="1650550"/>
              <a:chOff x="971600" y="914354"/>
              <a:chExt cx="6666030" cy="1650550"/>
            </a:xfrm>
          </p:grpSpPr>
          <p:pic>
            <p:nvPicPr>
              <p:cNvPr id="25" name="Picture 6" descr="C:\Papers\Publish\EUSIPCO\Presentation\WarpDepthMap020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1545" y="914354"/>
                <a:ext cx="1811069" cy="13582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5" descr="C:\Papers\Publish\EUSIPCO\Presentation\WarpDepthMap0200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922714"/>
                <a:ext cx="1799923" cy="13498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C:\Papers\Publish\EUSIPCO\Presentation\WarpDepthHole0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661" y="914354"/>
                <a:ext cx="1831969" cy="13739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1055060"/>
                  </p:ext>
                </p:extLst>
              </p:nvPr>
            </p:nvGraphicFramePr>
            <p:xfrm>
              <a:off x="1566866" y="2296616"/>
              <a:ext cx="528638" cy="268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984" name="Equation" r:id="rId9" imgW="279360" imgH="139680" progId="Equation.3">
                      <p:embed/>
                    </p:oleObj>
                  </mc:Choice>
                  <mc:Fallback>
                    <p:oleObj name="Equation" r:id="rId9" imgW="2793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6866" y="2296616"/>
                            <a:ext cx="528638" cy="268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7636706"/>
                  </p:ext>
                </p:extLst>
              </p:nvPr>
            </p:nvGraphicFramePr>
            <p:xfrm>
              <a:off x="3548604" y="2296616"/>
              <a:ext cx="577850" cy="265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985" name="Equation" r:id="rId11" imgW="304560" imgH="139680" progId="Equation.3">
                      <p:embed/>
                    </p:oleObj>
                  </mc:Choice>
                  <mc:Fallback>
                    <p:oleObj name="Equation" r:id="rId11" imgW="3045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8604" y="2296616"/>
                            <a:ext cx="577850" cy="265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8543104"/>
                  </p:ext>
                </p:extLst>
              </p:nvPr>
            </p:nvGraphicFramePr>
            <p:xfrm>
              <a:off x="6434307" y="2288256"/>
              <a:ext cx="574675" cy="239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986" name="Equation" r:id="rId13" imgW="304560" imgH="126720" progId="Equation.3">
                      <p:embed/>
                    </p:oleObj>
                  </mc:Choice>
                  <mc:Fallback>
                    <p:oleObj name="Equation" r:id="rId13" imgW="30456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34307" y="2288256"/>
                            <a:ext cx="574675" cy="239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" name="Oval 58"/>
            <p:cNvSpPr/>
            <p:nvPr/>
          </p:nvSpPr>
          <p:spPr>
            <a:xfrm>
              <a:off x="4961756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75622" y="1754898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88311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09938" y="3295739"/>
            <a:ext cx="1832945" cy="1577595"/>
            <a:chOff x="1201826" y="3634334"/>
            <a:chExt cx="1832945" cy="1577595"/>
          </a:xfrm>
        </p:grpSpPr>
        <p:grpSp>
          <p:nvGrpSpPr>
            <p:cNvPr id="39" name="Group 38"/>
            <p:cNvGrpSpPr/>
            <p:nvPr/>
          </p:nvGrpSpPr>
          <p:grpSpPr>
            <a:xfrm>
              <a:off x="1201826" y="3634334"/>
              <a:ext cx="1832945" cy="1234826"/>
              <a:chOff x="377790" y="3645025"/>
              <a:chExt cx="2117928" cy="146208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7790" y="3645026"/>
                <a:ext cx="2104609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3779888"/>
                  </p:ext>
                </p:extLst>
              </p:nvPr>
            </p:nvGraphicFramePr>
            <p:xfrm>
              <a:off x="384343" y="3645025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6987" name="Equation" r:id="rId15" imgW="952200" imgH="660240" progId="Equation.3">
                      <p:embed/>
                    </p:oleObj>
                  </mc:Choice>
                  <mc:Fallback>
                    <p:oleObj name="Equation" r:id="rId15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4343" y="3645025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TextBox 11"/>
            <p:cNvSpPr txBox="1"/>
            <p:nvPr/>
          </p:nvSpPr>
          <p:spPr>
            <a:xfrm>
              <a:off x="1766279" y="4842597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Pixel </a:t>
              </a:r>
              <a:r>
                <a:rPr lang="en-US" dirty="0" smtClean="0">
                  <a:latin typeface="Vijaya" pitchFamily="34" charset="0"/>
                  <a:cs typeface="Vijaya" pitchFamily="34" charset="0"/>
                </a:rPr>
                <a:t>1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92134" y="5046275"/>
            <a:ext cx="8325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Vijaya" pitchFamily="34" charset="0"/>
                <a:cs typeface="Vijaya" pitchFamily="34" charset="0"/>
              </a:rPr>
              <a:t>w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here, 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∆</a:t>
            </a:r>
            <a:r>
              <a:rPr lang="en-US" sz="2400" baseline="-28000" dirty="0" err="1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ij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 = | d</a:t>
            </a:r>
            <a:r>
              <a:rPr lang="en-US" sz="2400" baseline="-280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i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 - </a:t>
            </a:r>
            <a:r>
              <a:rPr lang="en-US" sz="2400" dirty="0" err="1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d</a:t>
            </a:r>
            <a:r>
              <a:rPr lang="en-US" sz="2400" baseline="-28000" dirty="0" err="1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j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 |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is the absolute difference of depth values between warped depth map d</a:t>
            </a:r>
            <a:r>
              <a:rPr lang="en-US" sz="2400" baseline="-2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i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and  warped depth map </a:t>
            </a:r>
            <a:r>
              <a:rPr lang="en-US" sz="2400" dirty="0" err="1">
                <a:latin typeface="Vijaya" pitchFamily="34" charset="0"/>
                <a:cs typeface="Vijaya" pitchFamily="34" charset="0"/>
              </a:rPr>
              <a:t>d</a:t>
            </a:r>
            <a:r>
              <a:rPr lang="en-US" sz="2400" baseline="-28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j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 at a principal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pixel</a:t>
            </a:r>
            <a:endParaRPr lang="en-US" sz="2400" dirty="0" smtClean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2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3941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Connection Evidence</a:t>
            </a:r>
            <a:endParaRPr lang="en-US" sz="4000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215308"/>
              </p:ext>
            </p:extLst>
          </p:nvPr>
        </p:nvGraphicFramePr>
        <p:xfrm>
          <a:off x="4521200" y="3346450"/>
          <a:ext cx="1016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097" name="Equation" r:id="rId3" imgW="101520" imgH="164880" progId="Equation.3">
                  <p:embed/>
                </p:oleObj>
              </mc:Choice>
              <mc:Fallback>
                <p:oleObj name="Equation" r:id="rId3" imgW="1015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1200" y="3346450"/>
                        <a:ext cx="1016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3059832" y="5785169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Vijaya" pitchFamily="34" charset="0"/>
                <a:cs typeface="Vijaya" pitchFamily="34" charset="0"/>
              </a:rPr>
              <a:t> 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4082" y="3399266"/>
            <a:ext cx="2125856" cy="1015663"/>
            <a:chOff x="103132" y="3141079"/>
            <a:chExt cx="2106806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103132" y="3141079"/>
              <a:ext cx="19383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Absolute Difference </a:t>
              </a:r>
            </a:p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Matrix (ADM) </a:t>
              </a:r>
            </a:p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per pixel per frame</a:t>
              </a:r>
              <a:endParaRPr lang="en-US" sz="2000" b="1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22084" y="3460312"/>
              <a:ext cx="287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</p:grpSp>
      <p:sp>
        <p:nvSpPr>
          <p:cNvPr id="51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18338" y="1130378"/>
            <a:ext cx="6666030" cy="1650550"/>
            <a:chOff x="1011839" y="1130378"/>
            <a:chExt cx="6666030" cy="1650550"/>
          </a:xfrm>
        </p:grpSpPr>
        <p:grpSp>
          <p:nvGrpSpPr>
            <p:cNvPr id="5" name="Group 4"/>
            <p:cNvGrpSpPr/>
            <p:nvPr/>
          </p:nvGrpSpPr>
          <p:grpSpPr>
            <a:xfrm>
              <a:off x="1011839" y="1130378"/>
              <a:ext cx="6666030" cy="1650550"/>
              <a:chOff x="971600" y="914354"/>
              <a:chExt cx="6666030" cy="1650550"/>
            </a:xfrm>
          </p:grpSpPr>
          <p:pic>
            <p:nvPicPr>
              <p:cNvPr id="25" name="Picture 6" descr="C:\Papers\Publish\EUSIPCO\Presentation\WarpDepthMap020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1545" y="914354"/>
                <a:ext cx="1811069" cy="13582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5" descr="C:\Papers\Publish\EUSIPCO\Presentation\WarpDepthMap0200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922714"/>
                <a:ext cx="1799923" cy="13498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C:\Papers\Publish\EUSIPCO\Presentation\WarpDepthHole0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661" y="914354"/>
                <a:ext cx="1831969" cy="13739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5869280"/>
                  </p:ext>
                </p:extLst>
              </p:nvPr>
            </p:nvGraphicFramePr>
            <p:xfrm>
              <a:off x="1566866" y="2296616"/>
              <a:ext cx="528638" cy="268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098" name="Equation" r:id="rId9" imgW="279360" imgH="139680" progId="Equation.3">
                      <p:embed/>
                    </p:oleObj>
                  </mc:Choice>
                  <mc:Fallback>
                    <p:oleObj name="Equation" r:id="rId9" imgW="2793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6866" y="2296616"/>
                            <a:ext cx="528638" cy="268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4722742"/>
                  </p:ext>
                </p:extLst>
              </p:nvPr>
            </p:nvGraphicFramePr>
            <p:xfrm>
              <a:off x="3548604" y="2296616"/>
              <a:ext cx="577850" cy="265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099" name="Equation" r:id="rId11" imgW="304560" imgH="139680" progId="Equation.3">
                      <p:embed/>
                    </p:oleObj>
                  </mc:Choice>
                  <mc:Fallback>
                    <p:oleObj name="Equation" r:id="rId11" imgW="3045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8604" y="2296616"/>
                            <a:ext cx="577850" cy="265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3570729"/>
                  </p:ext>
                </p:extLst>
              </p:nvPr>
            </p:nvGraphicFramePr>
            <p:xfrm>
              <a:off x="6434307" y="2288256"/>
              <a:ext cx="574675" cy="239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100" name="Equation" r:id="rId13" imgW="304560" imgH="126720" progId="Equation.3">
                      <p:embed/>
                    </p:oleObj>
                  </mc:Choice>
                  <mc:Fallback>
                    <p:oleObj name="Equation" r:id="rId13" imgW="30456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34307" y="2288256"/>
                            <a:ext cx="574675" cy="239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" name="Oval 58"/>
            <p:cNvSpPr/>
            <p:nvPr/>
          </p:nvSpPr>
          <p:spPr>
            <a:xfrm>
              <a:off x="4961756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75622" y="1754898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88311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09938" y="3295739"/>
            <a:ext cx="1832945" cy="1577595"/>
            <a:chOff x="1201826" y="3634334"/>
            <a:chExt cx="1832945" cy="1577595"/>
          </a:xfrm>
        </p:grpSpPr>
        <p:grpSp>
          <p:nvGrpSpPr>
            <p:cNvPr id="39" name="Group 38"/>
            <p:cNvGrpSpPr/>
            <p:nvPr/>
          </p:nvGrpSpPr>
          <p:grpSpPr>
            <a:xfrm>
              <a:off x="1201826" y="3634334"/>
              <a:ext cx="1832945" cy="1234826"/>
              <a:chOff x="377790" y="3645025"/>
              <a:chExt cx="2117928" cy="146208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7790" y="3645026"/>
                <a:ext cx="2104609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3947349"/>
                  </p:ext>
                </p:extLst>
              </p:nvPr>
            </p:nvGraphicFramePr>
            <p:xfrm>
              <a:off x="384343" y="3645025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101" name="Equation" r:id="rId15" imgW="952200" imgH="660240" progId="Equation.3">
                      <p:embed/>
                    </p:oleObj>
                  </mc:Choice>
                  <mc:Fallback>
                    <p:oleObj name="Equation" r:id="rId15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4343" y="3645025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TextBox 11"/>
            <p:cNvSpPr txBox="1"/>
            <p:nvPr/>
          </p:nvSpPr>
          <p:spPr>
            <a:xfrm>
              <a:off x="1766279" y="4842597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Pixel 1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251223" y="3300945"/>
            <a:ext cx="1832945" cy="1577594"/>
            <a:chOff x="1201826" y="3634335"/>
            <a:chExt cx="1832945" cy="1577594"/>
          </a:xfrm>
        </p:grpSpPr>
        <p:grpSp>
          <p:nvGrpSpPr>
            <p:cNvPr id="71" name="Group 70"/>
            <p:cNvGrpSpPr/>
            <p:nvPr/>
          </p:nvGrpSpPr>
          <p:grpSpPr>
            <a:xfrm>
              <a:off x="1201826" y="3634335"/>
              <a:ext cx="1832945" cy="1234826"/>
              <a:chOff x="377790" y="3645024"/>
              <a:chExt cx="2117928" cy="1462087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77790" y="3645026"/>
                <a:ext cx="2104609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74" name="Object 7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16654957"/>
                  </p:ext>
                </p:extLst>
              </p:nvPr>
            </p:nvGraphicFramePr>
            <p:xfrm>
              <a:off x="384343" y="3645024"/>
              <a:ext cx="2111375" cy="1462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102" name="Equation" r:id="rId17" imgW="952200" imgH="660240" progId="Equation.3">
                      <p:embed/>
                    </p:oleObj>
                  </mc:Choice>
                  <mc:Fallback>
                    <p:oleObj name="Equation" r:id="rId17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4343" y="3645024"/>
                            <a:ext cx="2111375" cy="14620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2" name="TextBox 71"/>
            <p:cNvSpPr txBox="1"/>
            <p:nvPr/>
          </p:nvSpPr>
          <p:spPr>
            <a:xfrm>
              <a:off x="1766279" y="4842597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Pixel 2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111377" y="3684354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Vijaya" pitchFamily="34" charset="0"/>
                <a:cs typeface="Vijaya" pitchFamily="34" charset="0"/>
              </a:rPr>
              <a:t>,</a:t>
            </a:r>
            <a:endParaRPr lang="en-US" sz="2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2134" y="5046275"/>
            <a:ext cx="8325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Vijaya" pitchFamily="34" charset="0"/>
                <a:cs typeface="Vijaya" pitchFamily="34" charset="0"/>
              </a:rPr>
              <a:t>w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here, 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∆</a:t>
            </a:r>
            <a:r>
              <a:rPr lang="en-US" sz="2400" baseline="-28000" dirty="0" err="1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ij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 = | d</a:t>
            </a:r>
            <a:r>
              <a:rPr lang="en-US" sz="2400" baseline="-280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i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 - </a:t>
            </a:r>
            <a:r>
              <a:rPr lang="en-US" sz="2400" dirty="0" err="1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d</a:t>
            </a:r>
            <a:r>
              <a:rPr lang="en-US" sz="2400" baseline="-28000" dirty="0" err="1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j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 |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is the absolute difference of depth values between warped depth map d</a:t>
            </a:r>
            <a:r>
              <a:rPr lang="en-US" sz="2400" baseline="-2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i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and  warped depth map </a:t>
            </a:r>
            <a:r>
              <a:rPr lang="en-US" sz="2400" dirty="0" err="1">
                <a:latin typeface="Vijaya" pitchFamily="34" charset="0"/>
                <a:cs typeface="Vijaya" pitchFamily="34" charset="0"/>
              </a:rPr>
              <a:t>d</a:t>
            </a:r>
            <a:r>
              <a:rPr lang="en-US" sz="2400" baseline="-28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j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 at a principal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pixel</a:t>
            </a:r>
            <a:endParaRPr lang="en-US" sz="2400" dirty="0" smtClean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084168" y="3686841"/>
            <a:ext cx="720080" cy="462125"/>
            <a:chOff x="6001920" y="3385110"/>
            <a:chExt cx="720080" cy="462125"/>
          </a:xfrm>
        </p:grpSpPr>
        <p:grpSp>
          <p:nvGrpSpPr>
            <p:cNvPr id="48" name="Group 47"/>
            <p:cNvGrpSpPr/>
            <p:nvPr/>
          </p:nvGrpSpPr>
          <p:grpSpPr>
            <a:xfrm>
              <a:off x="6001920" y="3385570"/>
              <a:ext cx="639262" cy="461665"/>
              <a:chOff x="5970479" y="3385570"/>
              <a:chExt cx="639262" cy="46166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6084168" y="3565871"/>
                <a:ext cx="525573" cy="99451"/>
                <a:chOff x="6084168" y="3565871"/>
                <a:chExt cx="525573" cy="99451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6084168" y="3567484"/>
                  <a:ext cx="93525" cy="97838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297451" y="3565871"/>
                  <a:ext cx="93525" cy="97838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6516216" y="3567484"/>
                  <a:ext cx="93525" cy="97838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5970479" y="3385570"/>
                <a:ext cx="457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latin typeface="Vijaya" pitchFamily="34" charset="0"/>
                    <a:cs typeface="Vijaya" pitchFamily="34" charset="0"/>
                  </a:rPr>
                  <a:t>,</a:t>
                </a:r>
                <a:endParaRPr lang="en-US" sz="2400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6676281" y="3385110"/>
              <a:ext cx="45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Vijaya" pitchFamily="34" charset="0"/>
                  <a:cs typeface="Vijaya" pitchFamily="34" charset="0"/>
                </a:rPr>
                <a:t>,</a:t>
              </a:r>
              <a:endParaRPr lang="en-US" sz="2400" b="1" dirty="0">
                <a:latin typeface="Vijaya" pitchFamily="34" charset="0"/>
                <a:cs typeface="Vijaya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08471" y="3551135"/>
            <a:ext cx="1220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Vijaya" pitchFamily="34" charset="0"/>
                <a:cs typeface="Vijaya" pitchFamily="34" charset="0"/>
              </a:rPr>
              <a:t>Up to depth </a:t>
            </a:r>
          </a:p>
          <a:p>
            <a:pPr algn="ctr"/>
            <a:r>
              <a:rPr lang="en-US" sz="2000" b="1" dirty="0" smtClean="0">
                <a:latin typeface="Vijaya" pitchFamily="34" charset="0"/>
                <a:cs typeface="Vijaya" pitchFamily="34" charset="0"/>
              </a:rPr>
              <a:t>resolution </a:t>
            </a:r>
            <a:endParaRPr lang="en-US" sz="2000" b="1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62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33941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Connection Evidence</a:t>
            </a:r>
            <a:endParaRPr lang="en-US" sz="4000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675131"/>
              </p:ext>
            </p:extLst>
          </p:nvPr>
        </p:nvGraphicFramePr>
        <p:xfrm>
          <a:off x="4521200" y="3346450"/>
          <a:ext cx="1016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8" name="Equation" r:id="rId3" imgW="101520" imgH="164880" progId="Equation.3">
                  <p:embed/>
                </p:oleObj>
              </mc:Choice>
              <mc:Fallback>
                <p:oleObj name="Equation" r:id="rId3" imgW="101520" imgH="1648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1200" y="3346450"/>
                        <a:ext cx="1016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extBox 52"/>
          <p:cNvSpPr txBox="1"/>
          <p:nvPr/>
        </p:nvSpPr>
        <p:spPr>
          <a:xfrm>
            <a:off x="3059832" y="5785169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Vijaya" pitchFamily="34" charset="0"/>
                <a:cs typeface="Vijaya" pitchFamily="34" charset="0"/>
              </a:rPr>
              <a:t> 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84082" y="3399266"/>
            <a:ext cx="2125856" cy="1015663"/>
            <a:chOff x="103132" y="3141079"/>
            <a:chExt cx="2106806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103132" y="3141079"/>
              <a:ext cx="19383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Absolute Difference </a:t>
              </a:r>
            </a:p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Matrix (ADM) </a:t>
              </a:r>
            </a:p>
            <a:p>
              <a:pPr algn="ctr"/>
              <a:r>
                <a:rPr lang="en-US" sz="2000" b="1" dirty="0" smtClean="0">
                  <a:latin typeface="Vijaya" pitchFamily="34" charset="0"/>
                  <a:cs typeface="Vijaya" pitchFamily="34" charset="0"/>
                </a:rPr>
                <a:t>per pixel per frame</a:t>
              </a:r>
              <a:endParaRPr lang="en-US" sz="2000" b="1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22084" y="3460312"/>
              <a:ext cx="287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</a:t>
              </a:r>
              <a:endParaRPr lang="en-US" dirty="0"/>
            </a:p>
          </p:txBody>
        </p:sp>
      </p:grpSp>
      <p:sp>
        <p:nvSpPr>
          <p:cNvPr id="51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8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2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218338" y="1130378"/>
            <a:ext cx="6666030" cy="1650550"/>
            <a:chOff x="1011839" y="1130378"/>
            <a:chExt cx="6666030" cy="1650550"/>
          </a:xfrm>
        </p:grpSpPr>
        <p:grpSp>
          <p:nvGrpSpPr>
            <p:cNvPr id="5" name="Group 4"/>
            <p:cNvGrpSpPr/>
            <p:nvPr/>
          </p:nvGrpSpPr>
          <p:grpSpPr>
            <a:xfrm>
              <a:off x="1011839" y="1130378"/>
              <a:ext cx="6666030" cy="1650550"/>
              <a:chOff x="971600" y="914354"/>
              <a:chExt cx="6666030" cy="1650550"/>
            </a:xfrm>
          </p:grpSpPr>
          <p:pic>
            <p:nvPicPr>
              <p:cNvPr id="25" name="Picture 6" descr="C:\Papers\Publish\EUSIPCO\Presentation\WarpDepthMap0201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1545" y="914354"/>
                <a:ext cx="1811069" cy="13582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5" descr="C:\Papers\Publish\EUSIPCO\Presentation\WarpDepthMap0200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922714"/>
                <a:ext cx="1799923" cy="13498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C:\Papers\Publish\EUSIPCO\Presentation\WarpDepthHole02.bmp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661" y="914354"/>
                <a:ext cx="1831969" cy="137390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6611026"/>
                  </p:ext>
                </p:extLst>
              </p:nvPr>
            </p:nvGraphicFramePr>
            <p:xfrm>
              <a:off x="1566866" y="2296616"/>
              <a:ext cx="528638" cy="268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799" name="Equation" r:id="rId9" imgW="279360" imgH="139680" progId="Equation.3">
                      <p:embed/>
                    </p:oleObj>
                  </mc:Choice>
                  <mc:Fallback>
                    <p:oleObj name="Equation" r:id="rId9" imgW="2793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66866" y="2296616"/>
                            <a:ext cx="528638" cy="268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2" name="Object 3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6265061"/>
                  </p:ext>
                </p:extLst>
              </p:nvPr>
            </p:nvGraphicFramePr>
            <p:xfrm>
              <a:off x="3548604" y="2296616"/>
              <a:ext cx="577850" cy="2651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800" name="Equation" r:id="rId11" imgW="304560" imgH="139680" progId="Equation.3">
                      <p:embed/>
                    </p:oleObj>
                  </mc:Choice>
                  <mc:Fallback>
                    <p:oleObj name="Equation" r:id="rId11" imgW="30456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48604" y="2296616"/>
                            <a:ext cx="577850" cy="2651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" name="Object 3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304799"/>
                  </p:ext>
                </p:extLst>
              </p:nvPr>
            </p:nvGraphicFramePr>
            <p:xfrm>
              <a:off x="6434307" y="2288256"/>
              <a:ext cx="574675" cy="239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801" name="Equation" r:id="rId13" imgW="304560" imgH="126720" progId="Equation.3">
                      <p:embed/>
                    </p:oleObj>
                  </mc:Choice>
                  <mc:Fallback>
                    <p:oleObj name="Equation" r:id="rId13" imgW="30456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434307" y="2288256"/>
                            <a:ext cx="574675" cy="239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59" name="Oval 58"/>
            <p:cNvSpPr/>
            <p:nvPr/>
          </p:nvSpPr>
          <p:spPr>
            <a:xfrm>
              <a:off x="4961756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75622" y="1754898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88311" y="1766036"/>
              <a:ext cx="93525" cy="97838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09938" y="3295739"/>
            <a:ext cx="1832945" cy="1577595"/>
            <a:chOff x="1201826" y="3634334"/>
            <a:chExt cx="1832945" cy="1577595"/>
          </a:xfrm>
        </p:grpSpPr>
        <p:grpSp>
          <p:nvGrpSpPr>
            <p:cNvPr id="39" name="Group 38"/>
            <p:cNvGrpSpPr/>
            <p:nvPr/>
          </p:nvGrpSpPr>
          <p:grpSpPr>
            <a:xfrm>
              <a:off x="1201826" y="3634334"/>
              <a:ext cx="1832945" cy="1234826"/>
              <a:chOff x="377790" y="3645025"/>
              <a:chExt cx="2117928" cy="146208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377790" y="3645026"/>
                <a:ext cx="2104609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41" name="Object 4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2306566"/>
                  </p:ext>
                </p:extLst>
              </p:nvPr>
            </p:nvGraphicFramePr>
            <p:xfrm>
              <a:off x="384343" y="3645025"/>
              <a:ext cx="2111375" cy="14620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802" name="Equation" r:id="rId15" imgW="952200" imgH="660240" progId="Equation.3">
                      <p:embed/>
                    </p:oleObj>
                  </mc:Choice>
                  <mc:Fallback>
                    <p:oleObj name="Equation" r:id="rId15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4343" y="3645025"/>
                            <a:ext cx="2111375" cy="146208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2" name="TextBox 11"/>
            <p:cNvSpPr txBox="1"/>
            <p:nvPr/>
          </p:nvSpPr>
          <p:spPr>
            <a:xfrm>
              <a:off x="1766279" y="4842597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Pixel 1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251223" y="3300945"/>
            <a:ext cx="1832945" cy="1577594"/>
            <a:chOff x="1201826" y="3634335"/>
            <a:chExt cx="1832945" cy="1577594"/>
          </a:xfrm>
        </p:grpSpPr>
        <p:grpSp>
          <p:nvGrpSpPr>
            <p:cNvPr id="71" name="Group 70"/>
            <p:cNvGrpSpPr/>
            <p:nvPr/>
          </p:nvGrpSpPr>
          <p:grpSpPr>
            <a:xfrm>
              <a:off x="1201826" y="3634335"/>
              <a:ext cx="1832945" cy="1234826"/>
              <a:chOff x="377790" y="3645024"/>
              <a:chExt cx="2117928" cy="1462087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377790" y="3645026"/>
                <a:ext cx="2104609" cy="143063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aphicFrame>
            <p:nvGraphicFramePr>
              <p:cNvPr id="74" name="Object 7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4147252"/>
                  </p:ext>
                </p:extLst>
              </p:nvPr>
            </p:nvGraphicFramePr>
            <p:xfrm>
              <a:off x="384343" y="3645024"/>
              <a:ext cx="2111375" cy="1462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8803" name="Equation" r:id="rId17" imgW="952200" imgH="660240" progId="Equation.3">
                      <p:embed/>
                    </p:oleObj>
                  </mc:Choice>
                  <mc:Fallback>
                    <p:oleObj name="Equation" r:id="rId17" imgW="952200" imgH="66024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384343" y="3645024"/>
                            <a:ext cx="2111375" cy="146208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72" name="TextBox 71"/>
            <p:cNvSpPr txBox="1"/>
            <p:nvPr/>
          </p:nvSpPr>
          <p:spPr>
            <a:xfrm>
              <a:off x="1766279" y="4842597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Pixel 2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4111377" y="3684354"/>
            <a:ext cx="45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Vijaya" pitchFamily="34" charset="0"/>
                <a:cs typeface="Vijaya" pitchFamily="34" charset="0"/>
              </a:rPr>
              <a:t>,</a:t>
            </a:r>
            <a:endParaRPr lang="en-US" sz="2400" b="1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2134" y="5046275"/>
            <a:ext cx="8325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Vijaya" pitchFamily="34" charset="0"/>
                <a:cs typeface="Vijaya" pitchFamily="34" charset="0"/>
              </a:rPr>
              <a:t>w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here, 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∆</a:t>
            </a:r>
            <a:r>
              <a:rPr lang="en-US" sz="2400" baseline="-28000" dirty="0" err="1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ij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 = | d</a:t>
            </a:r>
            <a:r>
              <a:rPr lang="en-US" sz="2400" baseline="-280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i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 - </a:t>
            </a:r>
            <a:r>
              <a:rPr lang="en-US" sz="2400" dirty="0" err="1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d</a:t>
            </a:r>
            <a:r>
              <a:rPr lang="en-US" sz="2400" baseline="-28000" dirty="0" err="1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j</a:t>
            </a:r>
            <a:r>
              <a:rPr lang="en-US" sz="2400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 |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is the absolute difference of depth values between warped depth map d</a:t>
            </a:r>
            <a:r>
              <a:rPr lang="en-US" sz="2400" baseline="-2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i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and  warped depth map </a:t>
            </a:r>
            <a:r>
              <a:rPr lang="en-US" sz="2400" dirty="0" err="1">
                <a:latin typeface="Vijaya" pitchFamily="34" charset="0"/>
                <a:cs typeface="Vijaya" pitchFamily="34" charset="0"/>
              </a:rPr>
              <a:t>d</a:t>
            </a:r>
            <a:r>
              <a:rPr lang="en-US" sz="2400" baseline="-28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j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 at a principal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pixel</a:t>
            </a:r>
            <a:endParaRPr lang="en-US" sz="2400" dirty="0" smtClean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084168" y="3686841"/>
            <a:ext cx="720080" cy="462125"/>
            <a:chOff x="6001920" y="3385110"/>
            <a:chExt cx="720080" cy="462125"/>
          </a:xfrm>
        </p:grpSpPr>
        <p:grpSp>
          <p:nvGrpSpPr>
            <p:cNvPr id="48" name="Group 47"/>
            <p:cNvGrpSpPr/>
            <p:nvPr/>
          </p:nvGrpSpPr>
          <p:grpSpPr>
            <a:xfrm>
              <a:off x="6001920" y="3385570"/>
              <a:ext cx="639262" cy="461665"/>
              <a:chOff x="5970479" y="3385570"/>
              <a:chExt cx="639262" cy="46166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6084168" y="3565871"/>
                <a:ext cx="525573" cy="99451"/>
                <a:chOff x="6084168" y="3565871"/>
                <a:chExt cx="525573" cy="99451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6084168" y="3567484"/>
                  <a:ext cx="93525" cy="97838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6297451" y="3565871"/>
                  <a:ext cx="93525" cy="97838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6516216" y="3567484"/>
                  <a:ext cx="93525" cy="97838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5970479" y="3385570"/>
                <a:ext cx="457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latin typeface="Vijaya" pitchFamily="34" charset="0"/>
                    <a:cs typeface="Vijaya" pitchFamily="34" charset="0"/>
                  </a:rPr>
                  <a:t>,</a:t>
                </a:r>
                <a:endParaRPr lang="en-US" sz="2400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6676281" y="3385110"/>
              <a:ext cx="457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Vijaya" pitchFamily="34" charset="0"/>
                  <a:cs typeface="Vijaya" pitchFamily="34" charset="0"/>
                </a:rPr>
                <a:t>,</a:t>
              </a:r>
              <a:endParaRPr lang="en-US" sz="2400" b="1" dirty="0">
                <a:latin typeface="Vijaya" pitchFamily="34" charset="0"/>
                <a:cs typeface="Vijaya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08471" y="3551135"/>
            <a:ext cx="1220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Vijaya" pitchFamily="34" charset="0"/>
                <a:cs typeface="Vijaya" pitchFamily="34" charset="0"/>
              </a:rPr>
              <a:t>Up to depth </a:t>
            </a:r>
          </a:p>
          <a:p>
            <a:pPr algn="ctr"/>
            <a:r>
              <a:rPr lang="en-US" sz="2000" b="1" dirty="0" smtClean="0">
                <a:latin typeface="Vijaya" pitchFamily="34" charset="0"/>
                <a:cs typeface="Vijaya" pitchFamily="34" charset="0"/>
              </a:rPr>
              <a:t>resolution </a:t>
            </a:r>
            <a:endParaRPr lang="en-US" sz="2000" b="1" dirty="0">
              <a:latin typeface="Vijaya" pitchFamily="34" charset="0"/>
              <a:cs typeface="Vijaya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5482122" y="2545252"/>
            <a:ext cx="3330655" cy="1169622"/>
            <a:chOff x="5423327" y="3561203"/>
            <a:chExt cx="3915623" cy="1233569"/>
          </a:xfrm>
        </p:grpSpPr>
        <p:sp>
          <p:nvSpPr>
            <p:cNvPr id="85" name="Oval 84"/>
            <p:cNvSpPr/>
            <p:nvPr/>
          </p:nvSpPr>
          <p:spPr>
            <a:xfrm>
              <a:off x="5423327" y="4318718"/>
              <a:ext cx="556979" cy="47605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loud 85"/>
            <p:cNvSpPr/>
            <p:nvPr/>
          </p:nvSpPr>
          <p:spPr>
            <a:xfrm>
              <a:off x="7141490" y="3561203"/>
              <a:ext cx="2197460" cy="1170858"/>
            </a:xfrm>
            <a:prstGeom prst="cloud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solidFill>
                  <a:schemeClr val="tx1"/>
                </a:solidFill>
                <a:latin typeface="Vijaya" pitchFamily="34" charset="0"/>
                <a:cs typeface="Vijaya" pitchFamily="34" charset="0"/>
              </a:endParaRPr>
            </a:p>
            <a:p>
              <a:pPr algn="ctr"/>
              <a:r>
                <a:rPr lang="en-US" b="1" dirty="0" smtClean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rPr>
                <a:t>Inter-view Connection Evidence</a:t>
              </a:r>
              <a:endParaRPr lang="en-US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endParaRPr>
            </a:p>
            <a:p>
              <a:pPr algn="ctr"/>
              <a:endParaRPr lang="en-US" dirty="0"/>
            </a:p>
          </p:txBody>
        </p:sp>
      </p:grpSp>
      <p:sp>
        <p:nvSpPr>
          <p:cNvPr id="8" name="Freeform 7"/>
          <p:cNvSpPr/>
          <p:nvPr/>
        </p:nvSpPr>
        <p:spPr>
          <a:xfrm>
            <a:off x="5881255" y="2989414"/>
            <a:ext cx="1070263" cy="324292"/>
          </a:xfrm>
          <a:custGeom>
            <a:avLst/>
            <a:gdLst>
              <a:gd name="connsiteX0" fmla="*/ 0 w 1070263"/>
              <a:gd name="connsiteY0" fmla="*/ 324292 h 324292"/>
              <a:gd name="connsiteX1" fmla="*/ 519545 w 1070263"/>
              <a:gd name="connsiteY1" fmla="*/ 22956 h 324292"/>
              <a:gd name="connsiteX2" fmla="*/ 1070263 w 1070263"/>
              <a:gd name="connsiteY2" fmla="*/ 43737 h 3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0263" h="324292">
                <a:moveTo>
                  <a:pt x="0" y="324292"/>
                </a:moveTo>
                <a:cubicBezTo>
                  <a:pt x="170584" y="197003"/>
                  <a:pt x="341168" y="69715"/>
                  <a:pt x="519545" y="22956"/>
                </a:cubicBezTo>
                <a:cubicBezTo>
                  <a:pt x="697922" y="-23803"/>
                  <a:pt x="884092" y="9967"/>
                  <a:pt x="1070263" y="43737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20" y="6005"/>
            <a:ext cx="8229600" cy="97472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Connection Evidence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96752"/>
            <a:ext cx="9144000" cy="5040560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Connection Threshold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Define quality of the inter-view connection per frame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T=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μ + λσ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,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Vijaya" pitchFamily="34" charset="0"/>
              <a:cs typeface="Vijaya" pitchFamily="34" charset="0"/>
            </a:endParaRPr>
          </a:p>
          <a:p>
            <a:pPr marL="800100" lvl="2" indent="0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where, 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μ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 = Mean of all ADM per frame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σ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 = Standard deviation of all ADM per  frame </a:t>
            </a:r>
          </a:p>
          <a:p>
            <a:pPr marL="800100" lvl="2" indent="0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 = Trade-off between quality of connection and number of connection, in the rendering experiment 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λ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 = 0.8.</a:t>
            </a:r>
            <a:endParaRPr lang="en-US" baseline="-28000" dirty="0">
              <a:solidFill>
                <a:schemeClr val="tx1">
                  <a:lumMod val="95000"/>
                  <a:lumOff val="5000"/>
                </a:schemeClr>
              </a:solidFill>
              <a:latin typeface="Vijaya" pitchFamily="34" charset="0"/>
              <a:cs typeface="Vijaya" pitchFamily="34" charset="0"/>
            </a:endParaRPr>
          </a:p>
          <a:p>
            <a:r>
              <a:rPr lang="en-US" sz="2800" b="1" dirty="0" smtClean="0">
                <a:solidFill>
                  <a:srgbClr val="C00000"/>
                </a:solidFill>
                <a:latin typeface="Vijaya" pitchFamily="34" charset="0"/>
                <a:cs typeface="Vijaya" pitchFamily="34" charset="0"/>
              </a:rPr>
              <a:t>Testing Rule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∆</a:t>
            </a:r>
            <a:r>
              <a:rPr lang="en-US" sz="2400" baseline="-28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ij</a:t>
            </a:r>
            <a:r>
              <a:rPr lang="en-US" sz="2400" baseline="-2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&lt;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 T : Accept the connection evidence and assume the corresponding depth pair have a consistent depth representation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∆</a:t>
            </a:r>
            <a:r>
              <a:rPr lang="en-US" sz="2400" baseline="-28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ij</a:t>
            </a:r>
            <a:r>
              <a:rPr lang="en-US" sz="2400" baseline="-28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Vijaya" pitchFamily="34" charset="0"/>
                <a:cs typeface="Vijaya" pitchFamily="34" charset="0"/>
              </a:rPr>
              <a:t>≥ T : Reject the connection evidence</a:t>
            </a:r>
          </a:p>
          <a:p>
            <a:pPr lvl="1"/>
            <a:endParaRPr lang="en-US" sz="2400" dirty="0">
              <a:cs typeface="Vijaya" pitchFamily="34" charset="0"/>
            </a:endParaRPr>
          </a:p>
        </p:txBody>
      </p:sp>
      <p:sp>
        <p:nvSpPr>
          <p:cNvPr id="1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5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97979" y="2404244"/>
            <a:ext cx="8937176" cy="2482081"/>
            <a:chOff x="97979" y="2404244"/>
            <a:chExt cx="8937176" cy="2482081"/>
          </a:xfrm>
        </p:grpSpPr>
        <p:grpSp>
          <p:nvGrpSpPr>
            <p:cNvPr id="48" name="Group 47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5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6023356"/>
                </p:ext>
              </p:extLst>
            </p:nvPr>
          </p:nvGraphicFramePr>
          <p:xfrm>
            <a:off x="1277938" y="4618038"/>
            <a:ext cx="528637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78" name="Equation" r:id="rId6" imgW="279360" imgH="139680" progId="Equation.3">
                    <p:embed/>
                  </p:oleObj>
                </mc:Choice>
                <mc:Fallback>
                  <p:oleObj name="Equation" r:id="rId6" imgW="2793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7938" y="4618038"/>
                          <a:ext cx="528637" cy="268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22643113"/>
                </p:ext>
              </p:extLst>
            </p:nvPr>
          </p:nvGraphicFramePr>
          <p:xfrm>
            <a:off x="4260850" y="4611688"/>
            <a:ext cx="579438" cy="265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79" name="Equation" r:id="rId8" imgW="304560" imgH="139680" progId="Equation.3">
                    <p:embed/>
                  </p:oleObj>
                </mc:Choice>
                <mc:Fallback>
                  <p:oleObj name="Equation" r:id="rId8" imgW="3045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0850" y="4611688"/>
                          <a:ext cx="579438" cy="265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269528"/>
                </p:ext>
              </p:extLst>
            </p:nvPr>
          </p:nvGraphicFramePr>
          <p:xfrm>
            <a:off x="7099300" y="4613275"/>
            <a:ext cx="55086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80" name="Equation" r:id="rId10" imgW="291960" imgH="139680" progId="Equation.3">
                    <p:embed/>
                  </p:oleObj>
                </mc:Choice>
                <mc:Fallback>
                  <p:oleObj name="Equation" r:id="rId10" imgW="2919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9300" y="4613275"/>
                          <a:ext cx="550863" cy="263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954" y="10716"/>
            <a:ext cx="8229600" cy="97001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Inter-View Connection Information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47664" y="1340768"/>
            <a:ext cx="5450037" cy="2005826"/>
            <a:chOff x="2506339" y="1340768"/>
            <a:chExt cx="5450037" cy="2005826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9841080"/>
                </p:ext>
              </p:extLst>
            </p:nvPr>
          </p:nvGraphicFramePr>
          <p:xfrm>
            <a:off x="4738585" y="3181494"/>
            <a:ext cx="1016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81" name="Equation" r:id="rId12" imgW="101520" imgH="164880" progId="Equation.3">
                    <p:embed/>
                  </p:oleObj>
                </mc:Choice>
                <mc:Fallback>
                  <p:oleObj name="Equation" r:id="rId12" imgW="10152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738585" y="3181494"/>
                          <a:ext cx="1016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Group 27"/>
            <p:cNvGrpSpPr/>
            <p:nvPr/>
          </p:nvGrpSpPr>
          <p:grpSpPr>
            <a:xfrm flipV="1">
              <a:off x="2506339" y="1340768"/>
              <a:ext cx="5450037" cy="1435205"/>
              <a:chOff x="2115687" y="2103664"/>
              <a:chExt cx="5450037" cy="1456742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2115687" y="2103665"/>
                <a:ext cx="2762338" cy="589404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prstDash val="dash"/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4829420" y="2103664"/>
                <a:ext cx="2736304" cy="576064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prstDash val="solid"/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2115687" y="2103664"/>
                <a:ext cx="5450036" cy="1456742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3900204" y="1447800"/>
            <a:ext cx="1308458" cy="861592"/>
            <a:chOff x="4692292" y="1447800"/>
            <a:chExt cx="1308458" cy="861592"/>
          </a:xfrm>
        </p:grpSpPr>
        <p:sp>
          <p:nvSpPr>
            <p:cNvPr id="40" name="Oval 39"/>
            <p:cNvSpPr/>
            <p:nvPr/>
          </p:nvSpPr>
          <p:spPr>
            <a:xfrm>
              <a:off x="5116002" y="1575842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692292" y="2203088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558595" y="2211554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14228124"/>
                </p:ext>
              </p:extLst>
            </p:nvPr>
          </p:nvGraphicFramePr>
          <p:xfrm>
            <a:off x="5230813" y="1447800"/>
            <a:ext cx="265112" cy="312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82" name="Equation" r:id="rId14" imgW="139680" imgH="164880" progId="Equation.3">
                    <p:embed/>
                  </p:oleObj>
                </mc:Choice>
                <mc:Fallback>
                  <p:oleObj name="Equation" r:id="rId14" imgW="13968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230813" y="1447800"/>
                          <a:ext cx="265112" cy="312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0776514"/>
                </p:ext>
              </p:extLst>
            </p:nvPr>
          </p:nvGraphicFramePr>
          <p:xfrm>
            <a:off x="4919663" y="1936750"/>
            <a:ext cx="2889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83" name="Equation" r:id="rId16" imgW="152280" imgH="164880" progId="Equation.3">
                    <p:embed/>
                  </p:oleObj>
                </mc:Choice>
                <mc:Fallback>
                  <p:oleObj name="Equation" r:id="rId16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9663" y="1936750"/>
                          <a:ext cx="288925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09016618"/>
                </p:ext>
              </p:extLst>
            </p:nvPr>
          </p:nvGraphicFramePr>
          <p:xfrm>
            <a:off x="5713413" y="1922463"/>
            <a:ext cx="287337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784" name="Equation" r:id="rId18" imgW="152280" imgH="177480" progId="Equation.3">
                    <p:embed/>
                  </p:oleObj>
                </mc:Choice>
                <mc:Fallback>
                  <p:oleObj name="Equation" r:id="rId18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3413" y="1922463"/>
                          <a:ext cx="287337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Isosceles Triangle 10"/>
          <p:cNvSpPr/>
          <p:nvPr/>
        </p:nvSpPr>
        <p:spPr>
          <a:xfrm>
            <a:off x="3942978" y="1624761"/>
            <a:ext cx="862195" cy="635712"/>
          </a:xfrm>
          <a:custGeom>
            <a:avLst/>
            <a:gdLst>
              <a:gd name="connsiteX0" fmla="*/ 0 w 889341"/>
              <a:gd name="connsiteY0" fmla="*/ 635712 h 635712"/>
              <a:gd name="connsiteX1" fmla="*/ 444671 w 889341"/>
              <a:gd name="connsiteY1" fmla="*/ 0 h 635712"/>
              <a:gd name="connsiteX2" fmla="*/ 889341 w 889341"/>
              <a:gd name="connsiteY2" fmla="*/ 635712 h 635712"/>
              <a:gd name="connsiteX3" fmla="*/ 0 w 889341"/>
              <a:gd name="connsiteY3" fmla="*/ 635712 h 635712"/>
              <a:gd name="connsiteX0" fmla="*/ 353231 w 797901"/>
              <a:gd name="connsiteY0" fmla="*/ 0 h 727152"/>
              <a:gd name="connsiteX1" fmla="*/ 797901 w 797901"/>
              <a:gd name="connsiteY1" fmla="*/ 635712 h 727152"/>
              <a:gd name="connsiteX2" fmla="*/ 0 w 797901"/>
              <a:gd name="connsiteY2" fmla="*/ 727152 h 727152"/>
              <a:gd name="connsiteX0" fmla="*/ 417525 w 862195"/>
              <a:gd name="connsiteY0" fmla="*/ 0 h 635712"/>
              <a:gd name="connsiteX1" fmla="*/ 862195 w 862195"/>
              <a:gd name="connsiteY1" fmla="*/ 635712 h 635712"/>
              <a:gd name="connsiteX2" fmla="*/ 0 w 862195"/>
              <a:gd name="connsiteY2" fmla="*/ 631902 h 63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195" h="635712">
                <a:moveTo>
                  <a:pt x="417525" y="0"/>
                </a:moveTo>
                <a:lnTo>
                  <a:pt x="862195" y="635712"/>
                </a:lnTo>
                <a:lnTo>
                  <a:pt x="0" y="631902"/>
                </a:lnTo>
              </a:path>
            </a:pathLst>
          </a:custGeom>
          <a:solidFill>
            <a:schemeClr val="tx1">
              <a:alpha val="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/>
        </p:nvSpPr>
        <p:spPr>
          <a:xfrm>
            <a:off x="490364" y="5097997"/>
            <a:ext cx="8114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Arial" pitchFamily="34" charset="0"/>
              </a:rPr>
              <a:t>Example for inter-view connection information with </a:t>
            </a:r>
            <a:r>
              <a:rPr lang="en-US" dirty="0" smtClean="0">
                <a:cs typeface="Arial" pitchFamily="34" charset="0"/>
              </a:rPr>
              <a:t>three reference views, n=3</a:t>
            </a:r>
            <a:r>
              <a:rPr lang="en-US" sz="2000" dirty="0" smtClean="0">
                <a:cs typeface="Arial" pitchFamily="34" charset="0"/>
              </a:rPr>
              <a:t>.</a:t>
            </a:r>
            <a:endParaRPr lang="en-US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97979" y="2404244"/>
            <a:ext cx="8937176" cy="2482081"/>
            <a:chOff x="97979" y="2404244"/>
            <a:chExt cx="8937176" cy="2482081"/>
          </a:xfrm>
        </p:grpSpPr>
        <p:grpSp>
          <p:nvGrpSpPr>
            <p:cNvPr id="48" name="Group 47"/>
            <p:cNvGrpSpPr/>
            <p:nvPr/>
          </p:nvGrpSpPr>
          <p:grpSpPr>
            <a:xfrm>
              <a:off x="97979" y="2404244"/>
              <a:ext cx="8937176" cy="2176884"/>
              <a:chOff x="107504" y="2708919"/>
              <a:chExt cx="8937176" cy="2176884"/>
            </a:xfrm>
          </p:grpSpPr>
          <p:pic>
            <p:nvPicPr>
              <p:cNvPr id="52" name="Picture 2" descr="C:\Coding\Projects\DepthEnhancementTool\DET\DETTest\Newspaper\log\cReferenceDepth0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04" y="2708919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3" descr="C:\Coding\Projects\DepthEnhancementTool\DET\DETTest\Newspaper\log\cReferenceDepth1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0375" y="2710432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4711" y="2718444"/>
                <a:ext cx="2889969" cy="2167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9" name="Object 4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77740265"/>
                </p:ext>
              </p:extLst>
            </p:nvPr>
          </p:nvGraphicFramePr>
          <p:xfrm>
            <a:off x="1277938" y="4618038"/>
            <a:ext cx="528637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02" name="Equation" r:id="rId6" imgW="279360" imgH="139680" progId="Equation.3">
                    <p:embed/>
                  </p:oleObj>
                </mc:Choice>
                <mc:Fallback>
                  <p:oleObj name="Equation" r:id="rId6" imgW="2793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7938" y="4618038"/>
                          <a:ext cx="528637" cy="2682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1079194"/>
                </p:ext>
              </p:extLst>
            </p:nvPr>
          </p:nvGraphicFramePr>
          <p:xfrm>
            <a:off x="4260850" y="4611688"/>
            <a:ext cx="579438" cy="265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03" name="Equation" r:id="rId8" imgW="304560" imgH="139680" progId="Equation.3">
                    <p:embed/>
                  </p:oleObj>
                </mc:Choice>
                <mc:Fallback>
                  <p:oleObj name="Equation" r:id="rId8" imgW="3045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0850" y="4611688"/>
                          <a:ext cx="579438" cy="265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1855558"/>
                </p:ext>
              </p:extLst>
            </p:nvPr>
          </p:nvGraphicFramePr>
          <p:xfrm>
            <a:off x="7099300" y="4613275"/>
            <a:ext cx="550863" cy="263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04" name="Equation" r:id="rId10" imgW="291960" imgH="139680" progId="Equation.3">
                    <p:embed/>
                  </p:oleObj>
                </mc:Choice>
                <mc:Fallback>
                  <p:oleObj name="Equation" r:id="rId10" imgW="29196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99300" y="4613275"/>
                          <a:ext cx="550863" cy="263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/>
          <p:cNvGrpSpPr/>
          <p:nvPr/>
        </p:nvGrpSpPr>
        <p:grpSpPr>
          <a:xfrm>
            <a:off x="2146299" y="1268760"/>
            <a:ext cx="5450037" cy="2005826"/>
            <a:chOff x="2506339" y="1340768"/>
            <a:chExt cx="5450037" cy="2005826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9396392"/>
                </p:ext>
              </p:extLst>
            </p:nvPr>
          </p:nvGraphicFramePr>
          <p:xfrm>
            <a:off x="4738585" y="3181494"/>
            <a:ext cx="1016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05" name="Equation" r:id="rId12" imgW="101520" imgH="164880" progId="Equation.3">
                    <p:embed/>
                  </p:oleObj>
                </mc:Choice>
                <mc:Fallback>
                  <p:oleObj name="Equation" r:id="rId12" imgW="10152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738585" y="3181494"/>
                          <a:ext cx="1016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8" name="Group 27"/>
            <p:cNvGrpSpPr/>
            <p:nvPr/>
          </p:nvGrpSpPr>
          <p:grpSpPr>
            <a:xfrm flipV="1">
              <a:off x="2506339" y="1340768"/>
              <a:ext cx="5450037" cy="1435205"/>
              <a:chOff x="2115687" y="2103664"/>
              <a:chExt cx="5450037" cy="1456742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2115687" y="2103665"/>
                <a:ext cx="2762338" cy="589404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prstDash val="solid"/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4829420" y="2103664"/>
                <a:ext cx="2736304" cy="576064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prstDash val="solid"/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2115687" y="2103664"/>
                <a:ext cx="5450036" cy="1456742"/>
              </a:xfrm>
              <a:custGeom>
                <a:avLst/>
                <a:gdLst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20941 h 998164"/>
                  <a:gd name="connsiteX0" fmla="*/ 0 w 3315572"/>
                  <a:gd name="connsiteY0" fmla="*/ 6980 h 998164"/>
                  <a:gd name="connsiteX1" fmla="*/ 1668256 w 3315572"/>
                  <a:gd name="connsiteY1" fmla="*/ 998162 h 998164"/>
                  <a:gd name="connsiteX2" fmla="*/ 3294632 w 3315572"/>
                  <a:gd name="connsiteY2" fmla="*/ 0 h 998164"/>
                  <a:gd name="connsiteX3" fmla="*/ 3294632 w 3315572"/>
                  <a:gd name="connsiteY3" fmla="*/ 0 h 998164"/>
                  <a:gd name="connsiteX4" fmla="*/ 3315572 w 3315572"/>
                  <a:gd name="connsiteY4" fmla="*/ 0 h 998164"/>
                  <a:gd name="connsiteX0" fmla="*/ 0 w 3294632"/>
                  <a:gd name="connsiteY0" fmla="*/ 6980 h 998164"/>
                  <a:gd name="connsiteX1" fmla="*/ 1668256 w 3294632"/>
                  <a:gd name="connsiteY1" fmla="*/ 998162 h 998164"/>
                  <a:gd name="connsiteX2" fmla="*/ 3294632 w 3294632"/>
                  <a:gd name="connsiteY2" fmla="*/ 0 h 998164"/>
                  <a:gd name="connsiteX3" fmla="*/ 3294632 w 3294632"/>
                  <a:gd name="connsiteY3" fmla="*/ 0 h 998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4632" h="998164">
                    <a:moveTo>
                      <a:pt x="0" y="6980"/>
                    </a:moveTo>
                    <a:cubicBezTo>
                      <a:pt x="559575" y="503152"/>
                      <a:pt x="1119151" y="999325"/>
                      <a:pt x="1668256" y="998162"/>
                    </a:cubicBezTo>
                    <a:cubicBezTo>
                      <a:pt x="2217361" y="996999"/>
                      <a:pt x="3294632" y="0"/>
                      <a:pt x="3294632" y="0"/>
                    </a:cubicBezTo>
                    <a:lnTo>
                      <a:pt x="3294632" y="0"/>
                    </a:lnTo>
                  </a:path>
                </a:pathLst>
              </a:custGeom>
              <a:ln w="22225">
                <a:solidFill>
                  <a:srgbClr val="C00000"/>
                </a:solidFill>
                <a:headEnd type="arrow"/>
                <a:tailEnd type="arrow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476268" y="1375792"/>
            <a:ext cx="1308458" cy="861592"/>
            <a:chOff x="4692292" y="1447800"/>
            <a:chExt cx="1308458" cy="861592"/>
          </a:xfrm>
        </p:grpSpPr>
        <p:sp>
          <p:nvSpPr>
            <p:cNvPr id="40" name="Oval 39"/>
            <p:cNvSpPr/>
            <p:nvPr/>
          </p:nvSpPr>
          <p:spPr>
            <a:xfrm>
              <a:off x="5116002" y="1575842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4692292" y="2203088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558595" y="2211554"/>
              <a:ext cx="93525" cy="97838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176146"/>
                </p:ext>
              </p:extLst>
            </p:nvPr>
          </p:nvGraphicFramePr>
          <p:xfrm>
            <a:off x="5230813" y="1447800"/>
            <a:ext cx="265112" cy="3127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06" name="Equation" r:id="rId14" imgW="139680" imgH="164880" progId="Equation.3">
                    <p:embed/>
                  </p:oleObj>
                </mc:Choice>
                <mc:Fallback>
                  <p:oleObj name="Equation" r:id="rId14" imgW="13968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5230813" y="1447800"/>
                          <a:ext cx="265112" cy="3127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76827708"/>
                </p:ext>
              </p:extLst>
            </p:nvPr>
          </p:nvGraphicFramePr>
          <p:xfrm>
            <a:off x="4919663" y="1936750"/>
            <a:ext cx="288925" cy="311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07" name="Equation" r:id="rId16" imgW="152280" imgH="164880" progId="Equation.3">
                    <p:embed/>
                  </p:oleObj>
                </mc:Choice>
                <mc:Fallback>
                  <p:oleObj name="Equation" r:id="rId16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9663" y="1936750"/>
                          <a:ext cx="288925" cy="3111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670080"/>
                </p:ext>
              </p:extLst>
            </p:nvPr>
          </p:nvGraphicFramePr>
          <p:xfrm>
            <a:off x="5713413" y="1922463"/>
            <a:ext cx="287337" cy="334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808" name="Equation" r:id="rId18" imgW="152280" imgH="177480" progId="Equation.3">
                    <p:embed/>
                  </p:oleObj>
                </mc:Choice>
                <mc:Fallback>
                  <p:oleObj name="Equation" r:id="rId18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3413" y="1922463"/>
                          <a:ext cx="287337" cy="334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Isosceles Triangle 10"/>
          <p:cNvSpPr/>
          <p:nvPr/>
        </p:nvSpPr>
        <p:spPr>
          <a:xfrm>
            <a:off x="4519042" y="1552753"/>
            <a:ext cx="862195" cy="635712"/>
          </a:xfrm>
          <a:custGeom>
            <a:avLst/>
            <a:gdLst>
              <a:gd name="connsiteX0" fmla="*/ 0 w 889341"/>
              <a:gd name="connsiteY0" fmla="*/ 635712 h 635712"/>
              <a:gd name="connsiteX1" fmla="*/ 444671 w 889341"/>
              <a:gd name="connsiteY1" fmla="*/ 0 h 635712"/>
              <a:gd name="connsiteX2" fmla="*/ 889341 w 889341"/>
              <a:gd name="connsiteY2" fmla="*/ 635712 h 635712"/>
              <a:gd name="connsiteX3" fmla="*/ 0 w 889341"/>
              <a:gd name="connsiteY3" fmla="*/ 635712 h 635712"/>
              <a:gd name="connsiteX0" fmla="*/ 353231 w 797901"/>
              <a:gd name="connsiteY0" fmla="*/ 0 h 727152"/>
              <a:gd name="connsiteX1" fmla="*/ 797901 w 797901"/>
              <a:gd name="connsiteY1" fmla="*/ 635712 h 727152"/>
              <a:gd name="connsiteX2" fmla="*/ 0 w 797901"/>
              <a:gd name="connsiteY2" fmla="*/ 727152 h 727152"/>
              <a:gd name="connsiteX0" fmla="*/ 417525 w 862195"/>
              <a:gd name="connsiteY0" fmla="*/ 0 h 635712"/>
              <a:gd name="connsiteX1" fmla="*/ 862195 w 862195"/>
              <a:gd name="connsiteY1" fmla="*/ 635712 h 635712"/>
              <a:gd name="connsiteX2" fmla="*/ 0 w 862195"/>
              <a:gd name="connsiteY2" fmla="*/ 631902 h 635712"/>
              <a:gd name="connsiteX0" fmla="*/ 417525 w 862195"/>
              <a:gd name="connsiteY0" fmla="*/ 0 h 635712"/>
              <a:gd name="connsiteX1" fmla="*/ 609888 w 862195"/>
              <a:gd name="connsiteY1" fmla="*/ 299289 h 635712"/>
              <a:gd name="connsiteX2" fmla="*/ 862195 w 862195"/>
              <a:gd name="connsiteY2" fmla="*/ 635712 h 635712"/>
              <a:gd name="connsiteX3" fmla="*/ 0 w 862195"/>
              <a:gd name="connsiteY3" fmla="*/ 631902 h 635712"/>
              <a:gd name="connsiteX0" fmla="*/ 417525 w 862195"/>
              <a:gd name="connsiteY0" fmla="*/ 0 h 635712"/>
              <a:gd name="connsiteX1" fmla="*/ 609888 w 862195"/>
              <a:gd name="connsiteY1" fmla="*/ 299289 h 635712"/>
              <a:gd name="connsiteX2" fmla="*/ 862195 w 862195"/>
              <a:gd name="connsiteY2" fmla="*/ 635712 h 635712"/>
              <a:gd name="connsiteX3" fmla="*/ 0 w 862195"/>
              <a:gd name="connsiteY3" fmla="*/ 631902 h 635712"/>
              <a:gd name="connsiteX0" fmla="*/ 417525 w 862195"/>
              <a:gd name="connsiteY0" fmla="*/ 0 h 635712"/>
              <a:gd name="connsiteX1" fmla="*/ 609888 w 862195"/>
              <a:gd name="connsiteY1" fmla="*/ 299289 h 635712"/>
              <a:gd name="connsiteX2" fmla="*/ 862195 w 862195"/>
              <a:gd name="connsiteY2" fmla="*/ 635712 h 635712"/>
              <a:gd name="connsiteX3" fmla="*/ 0 w 862195"/>
              <a:gd name="connsiteY3" fmla="*/ 631902 h 635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95" h="635712">
                <a:moveTo>
                  <a:pt x="417525" y="0"/>
                </a:moveTo>
                <a:cubicBezTo>
                  <a:pt x="481646" y="99763"/>
                  <a:pt x="421942" y="9026"/>
                  <a:pt x="609888" y="299289"/>
                </a:cubicBezTo>
                <a:lnTo>
                  <a:pt x="862195" y="635712"/>
                </a:lnTo>
                <a:lnTo>
                  <a:pt x="0" y="631902"/>
                </a:lnTo>
              </a:path>
            </a:pathLst>
          </a:custGeom>
          <a:solidFill>
            <a:schemeClr val="tx1">
              <a:alpha val="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11" idx="0"/>
            <a:endCxn id="11" idx="3"/>
          </p:cNvCxnSpPr>
          <p:nvPr/>
        </p:nvCxnSpPr>
        <p:spPr>
          <a:xfrm flipH="1">
            <a:off x="4519042" y="1552753"/>
            <a:ext cx="417525" cy="63190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90364" y="5097997"/>
            <a:ext cx="8114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Arial" pitchFamily="34" charset="0"/>
              </a:rPr>
              <a:t>Example for inter-view connection information with </a:t>
            </a:r>
            <a:r>
              <a:rPr lang="en-US" dirty="0" smtClean="0">
                <a:cs typeface="Arial" pitchFamily="34" charset="0"/>
              </a:rPr>
              <a:t>three reference views, n=3</a:t>
            </a:r>
            <a:r>
              <a:rPr lang="en-US" sz="2000" dirty="0" smtClean="0">
                <a:cs typeface="Arial" pitchFamily="34" charset="0"/>
              </a:rPr>
              <a:t>.</a:t>
            </a:r>
            <a:endParaRPr lang="en-US" dirty="0">
              <a:cs typeface="Arial" pitchFamily="34" charset="0"/>
            </a:endParaRPr>
          </a:p>
        </p:txBody>
      </p:sp>
      <p:sp>
        <p:nvSpPr>
          <p:cNvPr id="38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9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897954" y="10716"/>
            <a:ext cx="8229600" cy="97001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Inter-View Connection Information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75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4" descr="C:\Coding\Projects\SDIBR\ConnectionInfoViewSynthesis\CVSynthesis\CVSTest\log\cInfo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18" y="2013223"/>
            <a:ext cx="5176038" cy="38820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525835" y="1569477"/>
            <a:ext cx="2595731" cy="1859523"/>
            <a:chOff x="746319" y="1462200"/>
            <a:chExt cx="2595731" cy="1859523"/>
          </a:xfrm>
        </p:grpSpPr>
        <p:sp>
          <p:nvSpPr>
            <p:cNvPr id="59" name="Rectangle 58"/>
            <p:cNvSpPr/>
            <p:nvPr/>
          </p:nvSpPr>
          <p:spPr>
            <a:xfrm>
              <a:off x="755577" y="1966286"/>
              <a:ext cx="519167" cy="384423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0" name="Isosceles Triangle 56"/>
            <p:cNvSpPr/>
            <p:nvPr/>
          </p:nvSpPr>
          <p:spPr>
            <a:xfrm>
              <a:off x="897311" y="2074083"/>
              <a:ext cx="117961" cy="163929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39405 w 239405"/>
                <a:gd name="connsiteY0" fmla="*/ 59154 h 59154"/>
                <a:gd name="connsiteX1" fmla="*/ 0 w 239405"/>
                <a:gd name="connsiteY1" fmla="*/ 59154 h 59154"/>
                <a:gd name="connsiteX2" fmla="*/ 211143 w 239405"/>
                <a:gd name="connsiteY2" fmla="*/ 0 h 59154"/>
                <a:gd name="connsiteX0" fmla="*/ 239405 w 239405"/>
                <a:gd name="connsiteY0" fmla="*/ 163929 h 163929"/>
                <a:gd name="connsiteX1" fmla="*/ 0 w 239405"/>
                <a:gd name="connsiteY1" fmla="*/ 163929 h 163929"/>
                <a:gd name="connsiteX2" fmla="*/ 115893 w 239405"/>
                <a:gd name="connsiteY2" fmla="*/ 0 h 163929"/>
                <a:gd name="connsiteX0" fmla="*/ 117961 w 117961"/>
                <a:gd name="connsiteY0" fmla="*/ 4385 h 163929"/>
                <a:gd name="connsiteX1" fmla="*/ 0 w 117961"/>
                <a:gd name="connsiteY1" fmla="*/ 163929 h 163929"/>
                <a:gd name="connsiteX2" fmla="*/ 115893 w 117961"/>
                <a:gd name="connsiteY2" fmla="*/ 0 h 16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61" h="163929">
                  <a:moveTo>
                    <a:pt x="117961" y="4385"/>
                  </a:moveTo>
                  <a:lnTo>
                    <a:pt x="0" y="163929"/>
                  </a:lnTo>
                  <a:cubicBezTo>
                    <a:pt x="39901" y="113731"/>
                    <a:pt x="115893" y="0"/>
                    <a:pt x="115893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786687" y="1966286"/>
              <a:ext cx="519167" cy="38442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2" name="Isosceles Triangle 79"/>
            <p:cNvSpPr/>
            <p:nvPr/>
          </p:nvSpPr>
          <p:spPr>
            <a:xfrm>
              <a:off x="1927205" y="2216740"/>
              <a:ext cx="231621" cy="3810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111607 w 231309"/>
                <a:gd name="connsiteY0" fmla="*/ 0 h 150594"/>
                <a:gd name="connsiteX1" fmla="*/ 231309 w 231309"/>
                <a:gd name="connsiteY1" fmla="*/ 150594 h 150594"/>
                <a:gd name="connsiteX2" fmla="*/ 0 w 231309"/>
                <a:gd name="connsiteY2" fmla="*/ 146784 h 150594"/>
                <a:gd name="connsiteX0" fmla="*/ 0 w 231621"/>
                <a:gd name="connsiteY0" fmla="*/ 854 h 3810"/>
                <a:gd name="connsiteX1" fmla="*/ 231621 w 231621"/>
                <a:gd name="connsiteY1" fmla="*/ 3810 h 3810"/>
                <a:gd name="connsiteX2" fmla="*/ 312 w 231621"/>
                <a:gd name="connsiteY2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1621" h="3810">
                  <a:moveTo>
                    <a:pt x="0" y="854"/>
                  </a:moveTo>
                  <a:lnTo>
                    <a:pt x="231621" y="3810"/>
                  </a:lnTo>
                  <a:cubicBezTo>
                    <a:pt x="151819" y="3810"/>
                    <a:pt x="312" y="0"/>
                    <a:pt x="312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2015127" y="2048495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909282" y="2199089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125306" y="2199193"/>
              <a:ext cx="46762" cy="48917"/>
            </a:xfrm>
            <a:prstGeom prst="ellipse">
              <a:avLst/>
            </a:prstGeom>
            <a:solidFill>
              <a:schemeClr val="tx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822883" y="1963835"/>
              <a:ext cx="519167" cy="384423"/>
            </a:xfrm>
            <a:prstGeom prst="rect">
              <a:avLst/>
            </a:prstGeom>
            <a:solidFill>
              <a:srgbClr val="350099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endParaRPr>
            </a:p>
          </p:txBody>
        </p:sp>
        <p:sp>
          <p:nvSpPr>
            <p:cNvPr id="67" name="Isosceles Triangle 61"/>
            <p:cNvSpPr/>
            <p:nvPr/>
          </p:nvSpPr>
          <p:spPr>
            <a:xfrm>
              <a:off x="3074964" y="2083612"/>
              <a:ext cx="120596" cy="156552"/>
            </a:xfrm>
            <a:custGeom>
              <a:avLst/>
              <a:gdLst>
                <a:gd name="connsiteX0" fmla="*/ 0 w 239405"/>
                <a:gd name="connsiteY0" fmla="*/ 150594 h 150594"/>
                <a:gd name="connsiteX1" fmla="*/ 119703 w 239405"/>
                <a:gd name="connsiteY1" fmla="*/ 0 h 150594"/>
                <a:gd name="connsiteX2" fmla="*/ 239405 w 239405"/>
                <a:gd name="connsiteY2" fmla="*/ 150594 h 150594"/>
                <a:gd name="connsiteX3" fmla="*/ 0 w 239405"/>
                <a:gd name="connsiteY3" fmla="*/ 150594 h 150594"/>
                <a:gd name="connsiteX0" fmla="*/ 28263 w 147965"/>
                <a:gd name="connsiteY0" fmla="*/ 0 h 242034"/>
                <a:gd name="connsiteX1" fmla="*/ 147965 w 147965"/>
                <a:gd name="connsiteY1" fmla="*/ 150594 h 242034"/>
                <a:gd name="connsiteX2" fmla="*/ 0 w 147965"/>
                <a:gd name="connsiteY2" fmla="*/ 242034 h 242034"/>
                <a:gd name="connsiteX0" fmla="*/ 0 w 119702"/>
                <a:gd name="connsiteY0" fmla="*/ 3235 h 153829"/>
                <a:gd name="connsiteX1" fmla="*/ 119702 w 119702"/>
                <a:gd name="connsiteY1" fmla="*/ 153829 h 153829"/>
                <a:gd name="connsiteX2" fmla="*/ 312 w 119702"/>
                <a:gd name="connsiteY2" fmla="*/ 0 h 153829"/>
                <a:gd name="connsiteX0" fmla="*/ 0 w 120596"/>
                <a:gd name="connsiteY0" fmla="*/ 3235 h 156552"/>
                <a:gd name="connsiteX1" fmla="*/ 119702 w 120596"/>
                <a:gd name="connsiteY1" fmla="*/ 153829 h 156552"/>
                <a:gd name="connsiteX2" fmla="*/ 61533 w 120596"/>
                <a:gd name="connsiteY2" fmla="*/ 79951 h 156552"/>
                <a:gd name="connsiteX3" fmla="*/ 312 w 120596"/>
                <a:gd name="connsiteY3" fmla="*/ 0 h 15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96" h="156552">
                  <a:moveTo>
                    <a:pt x="0" y="3235"/>
                  </a:moveTo>
                  <a:lnTo>
                    <a:pt x="119702" y="153829"/>
                  </a:lnTo>
                  <a:cubicBezTo>
                    <a:pt x="127576" y="170584"/>
                    <a:pt x="81431" y="105589"/>
                    <a:pt x="61533" y="79951"/>
                  </a:cubicBezTo>
                  <a:cubicBezTo>
                    <a:pt x="41635" y="54313"/>
                    <a:pt x="8134" y="17294"/>
                    <a:pt x="312" y="0"/>
                  </a:cubicBez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3050966" y="2056238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945121" y="220683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3161145" y="2206936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746319" y="2453606"/>
              <a:ext cx="519167" cy="384423"/>
              <a:chOff x="8216919" y="4810890"/>
              <a:chExt cx="519167" cy="384423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8216919" y="4810890"/>
                <a:ext cx="519167" cy="384423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12" name="Isosceles Triangle 93"/>
              <p:cNvSpPr/>
              <p:nvPr/>
            </p:nvSpPr>
            <p:spPr>
              <a:xfrm>
                <a:off x="8339227" y="4922665"/>
                <a:ext cx="239405" cy="159167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39405 w 239405"/>
                  <a:gd name="connsiteY0" fmla="*/ 59154 h 59154"/>
                  <a:gd name="connsiteX1" fmla="*/ 0 w 239405"/>
                  <a:gd name="connsiteY1" fmla="*/ 59154 h 59154"/>
                  <a:gd name="connsiteX2" fmla="*/ 211143 w 239405"/>
                  <a:gd name="connsiteY2" fmla="*/ 0 h 59154"/>
                  <a:gd name="connsiteX0" fmla="*/ 239405 w 239405"/>
                  <a:gd name="connsiteY0" fmla="*/ 159167 h 159167"/>
                  <a:gd name="connsiteX1" fmla="*/ 0 w 239405"/>
                  <a:gd name="connsiteY1" fmla="*/ 159167 h 159167"/>
                  <a:gd name="connsiteX2" fmla="*/ 108749 w 239405"/>
                  <a:gd name="connsiteY2" fmla="*/ 0 h 15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405" h="159167">
                    <a:moveTo>
                      <a:pt x="239405" y="159167"/>
                    </a:moveTo>
                    <a:lnTo>
                      <a:pt x="0" y="159167"/>
                    </a:lnTo>
                    <a:cubicBezTo>
                      <a:pt x="39901" y="108969"/>
                      <a:pt x="108749" y="0"/>
                      <a:pt x="108749" y="0"/>
                    </a:cubicBez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8435549" y="4903293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8329704" y="5056268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8545728" y="5056372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Oval 73"/>
            <p:cNvSpPr/>
            <p:nvPr/>
          </p:nvSpPr>
          <p:spPr>
            <a:xfrm>
              <a:off x="993081" y="2048492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881058" y="2201467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1097082" y="2201571"/>
              <a:ext cx="46762" cy="48917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2822883" y="2452752"/>
              <a:ext cx="519167" cy="384423"/>
              <a:chOff x="8216919" y="4268734"/>
              <a:chExt cx="519167" cy="384423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8216919" y="4268734"/>
                <a:ext cx="519167" cy="384423"/>
              </a:xfrm>
              <a:prstGeom prst="rect">
                <a:avLst/>
              </a:prstGeom>
              <a:solidFill>
                <a:srgbClr val="0066FF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7" name="Isosceles Triangle 84"/>
              <p:cNvSpPr/>
              <p:nvPr/>
            </p:nvSpPr>
            <p:spPr>
              <a:xfrm>
                <a:off x="8356316" y="4391746"/>
                <a:ext cx="227580" cy="153406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28263 w 147965"/>
                  <a:gd name="connsiteY0" fmla="*/ 0 h 242034"/>
                  <a:gd name="connsiteX1" fmla="*/ 147965 w 147965"/>
                  <a:gd name="connsiteY1" fmla="*/ 150594 h 242034"/>
                  <a:gd name="connsiteX2" fmla="*/ 0 w 147965"/>
                  <a:gd name="connsiteY2" fmla="*/ 242034 h 242034"/>
                  <a:gd name="connsiteX0" fmla="*/ 109226 w 228928"/>
                  <a:gd name="connsiteY0" fmla="*/ 0 h 150594"/>
                  <a:gd name="connsiteX1" fmla="*/ 228928 w 228928"/>
                  <a:gd name="connsiteY1" fmla="*/ 150594 h 150594"/>
                  <a:gd name="connsiteX2" fmla="*/ 0 w 228928"/>
                  <a:gd name="connsiteY2" fmla="*/ 144402 h 150594"/>
                  <a:gd name="connsiteX0" fmla="*/ 2070 w 121772"/>
                  <a:gd name="connsiteY0" fmla="*/ 17523 h 168117"/>
                  <a:gd name="connsiteX1" fmla="*/ 121772 w 121772"/>
                  <a:gd name="connsiteY1" fmla="*/ 168117 h 168117"/>
                  <a:gd name="connsiteX2" fmla="*/ 0 w 121772"/>
                  <a:gd name="connsiteY2" fmla="*/ 0 h 168117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0 w 122805"/>
                  <a:gd name="connsiteY3" fmla="*/ 0 h 170929"/>
                  <a:gd name="connsiteX0" fmla="*/ 2070 w 122805"/>
                  <a:gd name="connsiteY0" fmla="*/ 17523 h 170929"/>
                  <a:gd name="connsiteX1" fmla="*/ 121772 w 122805"/>
                  <a:gd name="connsiteY1" fmla="*/ 168117 h 170929"/>
                  <a:gd name="connsiteX2" fmla="*/ 59963 w 122805"/>
                  <a:gd name="connsiteY2" fmla="*/ 93024 h 170929"/>
                  <a:gd name="connsiteX3" fmla="*/ 59963 w 122805"/>
                  <a:gd name="connsiteY3" fmla="*/ 93024 h 170929"/>
                  <a:gd name="connsiteX4" fmla="*/ 0 w 122805"/>
                  <a:gd name="connsiteY4" fmla="*/ 0 h 170929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164738 w 227580"/>
                  <a:gd name="connsiteY3" fmla="*/ 75501 h 153406"/>
                  <a:gd name="connsiteX4" fmla="*/ 0 w 227580"/>
                  <a:gd name="connsiteY4" fmla="*/ 139640 h 153406"/>
                  <a:gd name="connsiteX0" fmla="*/ 106845 w 227580"/>
                  <a:gd name="connsiteY0" fmla="*/ 0 h 153406"/>
                  <a:gd name="connsiteX1" fmla="*/ 226547 w 227580"/>
                  <a:gd name="connsiteY1" fmla="*/ 150594 h 153406"/>
                  <a:gd name="connsiteX2" fmla="*/ 164738 w 227580"/>
                  <a:gd name="connsiteY2" fmla="*/ 75501 h 153406"/>
                  <a:gd name="connsiteX3" fmla="*/ 219506 w 227580"/>
                  <a:gd name="connsiteY3" fmla="*/ 139795 h 153406"/>
                  <a:gd name="connsiteX4" fmla="*/ 0 w 227580"/>
                  <a:gd name="connsiteY4" fmla="*/ 139640 h 153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580" h="153406">
                    <a:moveTo>
                      <a:pt x="106845" y="0"/>
                    </a:moveTo>
                    <a:lnTo>
                      <a:pt x="226547" y="150594"/>
                    </a:lnTo>
                    <a:cubicBezTo>
                      <a:pt x="235402" y="167543"/>
                      <a:pt x="185033" y="103520"/>
                      <a:pt x="164738" y="75501"/>
                    </a:cubicBezTo>
                    <a:lnTo>
                      <a:pt x="219506" y="139795"/>
                    </a:lnTo>
                    <a:lnTo>
                      <a:pt x="0" y="139640"/>
                    </a:lnTo>
                  </a:path>
                </a:pathLst>
              </a:cu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8439164" y="4361137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8333319" y="4511731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8549343" y="4511835"/>
                <a:ext cx="46762" cy="48917"/>
              </a:xfrm>
              <a:prstGeom prst="ellipse">
                <a:avLst/>
              </a:prstGeom>
              <a:solidFill>
                <a:schemeClr val="bg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789229" y="2446520"/>
              <a:ext cx="519167" cy="384423"/>
              <a:chOff x="8209712" y="3730770"/>
              <a:chExt cx="519167" cy="384423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8209712" y="3730770"/>
                <a:ext cx="519167" cy="384423"/>
              </a:xfrm>
              <a:prstGeom prst="rect">
                <a:avLst/>
              </a:prstGeom>
              <a:solidFill>
                <a:srgbClr val="FF9935"/>
              </a:solidFill>
              <a:ln>
                <a:noFill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effectLst>
                    <a:outerShdw blurRad="75057" dist="38100" dir="5400000" sy="-20000" rotWithShape="0">
                      <a:prstClr val="black">
                        <a:alpha val="25000"/>
                      </a:prstClr>
                    </a:outerShdw>
                  </a:effectLst>
                </a:endParaRPr>
              </a:p>
            </p:txBody>
          </p:sp>
          <p:sp>
            <p:nvSpPr>
              <p:cNvPr id="102" name="Isosceles Triangle 74"/>
              <p:cNvSpPr/>
              <p:nvPr/>
            </p:nvSpPr>
            <p:spPr>
              <a:xfrm>
                <a:off x="8346447" y="3849796"/>
                <a:ext cx="228450" cy="150594"/>
              </a:xfrm>
              <a:custGeom>
                <a:avLst/>
                <a:gdLst>
                  <a:gd name="connsiteX0" fmla="*/ 0 w 239405"/>
                  <a:gd name="connsiteY0" fmla="*/ 150594 h 150594"/>
                  <a:gd name="connsiteX1" fmla="*/ 119703 w 239405"/>
                  <a:gd name="connsiteY1" fmla="*/ 0 h 150594"/>
                  <a:gd name="connsiteX2" fmla="*/ 239405 w 239405"/>
                  <a:gd name="connsiteY2" fmla="*/ 150594 h 150594"/>
                  <a:gd name="connsiteX3" fmla="*/ 0 w 239405"/>
                  <a:gd name="connsiteY3" fmla="*/ 150594 h 150594"/>
                  <a:gd name="connsiteX0" fmla="*/ 0 w 330845"/>
                  <a:gd name="connsiteY0" fmla="*/ 150594 h 242034"/>
                  <a:gd name="connsiteX1" fmla="*/ 119703 w 330845"/>
                  <a:gd name="connsiteY1" fmla="*/ 0 h 242034"/>
                  <a:gd name="connsiteX2" fmla="*/ 330845 w 330845"/>
                  <a:gd name="connsiteY2" fmla="*/ 242034 h 242034"/>
                  <a:gd name="connsiteX0" fmla="*/ 0 w 233213"/>
                  <a:gd name="connsiteY0" fmla="*/ 150594 h 150594"/>
                  <a:gd name="connsiteX1" fmla="*/ 119703 w 233213"/>
                  <a:gd name="connsiteY1" fmla="*/ 0 h 150594"/>
                  <a:gd name="connsiteX2" fmla="*/ 233213 w 233213"/>
                  <a:gd name="connsiteY2" fmla="*/ 142022 h 150594"/>
                  <a:gd name="connsiteX0" fmla="*/ 0 w 119703"/>
                  <a:gd name="connsiteY0" fmla="*/ 150594 h 150594"/>
                  <a:gd name="connsiteX1" fmla="*/ 119703 w 119703"/>
                  <a:gd name="connsiteY1" fmla="*/ 0 h 150594"/>
                  <a:gd name="connsiteX2" fmla="*/ 6994 w 119703"/>
                  <a:gd name="connsiteY2" fmla="*/ 142022 h 150594"/>
                  <a:gd name="connsiteX0" fmla="*/ 0 w 228450"/>
                  <a:gd name="connsiteY0" fmla="*/ 150594 h 150594"/>
                  <a:gd name="connsiteX1" fmla="*/ 119703 w 228450"/>
                  <a:gd name="connsiteY1" fmla="*/ 0 h 150594"/>
                  <a:gd name="connsiteX2" fmla="*/ 228450 w 228450"/>
                  <a:gd name="connsiteY2" fmla="*/ 139641 h 150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450" h="150594">
                    <a:moveTo>
                      <a:pt x="0" y="150594"/>
                    </a:moveTo>
                    <a:lnTo>
                      <a:pt x="119703" y="0"/>
                    </a:lnTo>
                    <a:lnTo>
                      <a:pt x="228450" y="139641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8442152" y="3819187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8336307" y="3969781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8552331" y="3969885"/>
                <a:ext cx="46762" cy="48917"/>
              </a:xfrm>
              <a:prstGeom prst="ellipse">
                <a:avLst/>
              </a:prstGeom>
              <a:solidFill>
                <a:schemeClr val="tx1"/>
              </a:solidFill>
              <a:ln w="12700"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755213" y="1462200"/>
              <a:ext cx="2586837" cy="1859523"/>
              <a:chOff x="755213" y="1462200"/>
              <a:chExt cx="2586837" cy="1859523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755213" y="1898720"/>
                <a:ext cx="2586837" cy="989157"/>
                <a:chOff x="1690869" y="2691243"/>
                <a:chExt cx="5761451" cy="1978313"/>
              </a:xfrm>
            </p:grpSpPr>
            <p:graphicFrame>
              <p:nvGraphicFramePr>
                <p:cNvPr id="97" name="Object 9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04022880"/>
                    </p:ext>
                  </p:extLst>
                </p:nvPr>
              </p:nvGraphicFramePr>
              <p:xfrm>
                <a:off x="2917790" y="2691243"/>
                <a:ext cx="1016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4298" name="Equation" r:id="rId5" imgW="101520" imgH="164880" progId="Equation.3">
                        <p:embed/>
                      </p:oleObj>
                    </mc:Choice>
                    <mc:Fallback>
                      <p:oleObj name="Equation" r:id="rId5" imgW="101520" imgH="164880" progId="Equation.3">
                        <p:embed/>
                        <p:pic>
                          <p:nvPicPr>
                            <p:cNvPr id="0" name=""/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917790" y="2691243"/>
                              <a:ext cx="1016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cxnSp>
              <p:nvCxnSpPr>
                <p:cNvPr id="98" name="Straight Connector 97"/>
                <p:cNvCxnSpPr/>
                <p:nvPr/>
              </p:nvCxnSpPr>
              <p:spPr>
                <a:xfrm>
                  <a:off x="1691680" y="2708920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1690869" y="3697718"/>
                  <a:ext cx="5760641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691680" y="4669556"/>
                  <a:ext cx="576064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6" name="Group 85"/>
              <p:cNvGrpSpPr/>
              <p:nvPr/>
            </p:nvGrpSpPr>
            <p:grpSpPr>
              <a:xfrm>
                <a:off x="1776343" y="2937300"/>
                <a:ext cx="519167" cy="384423"/>
                <a:chOff x="1770165" y="3049930"/>
                <a:chExt cx="519167" cy="384423"/>
              </a:xfrm>
            </p:grpSpPr>
            <p:sp>
              <p:nvSpPr>
                <p:cNvPr id="92" name="Rectangle 91"/>
                <p:cNvSpPr/>
                <p:nvPr/>
              </p:nvSpPr>
              <p:spPr>
                <a:xfrm>
                  <a:off x="1770165" y="3049930"/>
                  <a:ext cx="519167" cy="384423"/>
                </a:xfrm>
                <a:prstGeom prst="rect">
                  <a:avLst/>
                </a:prstGeom>
                <a:solidFill>
                  <a:srgbClr val="009900"/>
                </a:solidFill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93" name="Isosceles Triangle 92"/>
                <p:cNvSpPr/>
                <p:nvPr/>
              </p:nvSpPr>
              <p:spPr>
                <a:xfrm>
                  <a:off x="1902857" y="3162601"/>
                  <a:ext cx="239405" cy="150593"/>
                </a:xfrm>
                <a:prstGeom prst="triangl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1999178" y="313146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1890952" y="3287131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106976" y="3287237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/>
              <p:cNvGrpSpPr/>
              <p:nvPr/>
            </p:nvGrpSpPr>
            <p:grpSpPr>
              <a:xfrm>
                <a:off x="1801965" y="1462200"/>
                <a:ext cx="519167" cy="384407"/>
                <a:chOff x="8220903" y="1570531"/>
                <a:chExt cx="519167" cy="384407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8220903" y="1570531"/>
                  <a:ext cx="519167" cy="384407"/>
                </a:xfrm>
                <a:prstGeom prst="rect">
                  <a:avLst/>
                </a:prstGeom>
                <a:ln>
                  <a:noFill/>
                </a:ln>
                <a:effectLst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ffectLst>
                      <a:outerShdw blurRad="75057" dist="38100" dir="5400000" sy="-20000" rotWithShape="0">
                        <a:prstClr val="black">
                          <a:alpha val="25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8448273" y="1657443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8342428" y="1808036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8558452" y="1808140"/>
                  <a:ext cx="46762" cy="48917"/>
                </a:xfrm>
                <a:prstGeom prst="ellipse">
                  <a:avLst/>
                </a:prstGeom>
                <a:solidFill>
                  <a:schemeClr val="tx1"/>
                </a:solidFill>
                <a:ln w="12700"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7" name="Rectangle 116"/>
          <p:cNvSpPr/>
          <p:nvPr/>
        </p:nvSpPr>
        <p:spPr>
          <a:xfrm>
            <a:off x="432798" y="1196752"/>
            <a:ext cx="52193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Vijaya" pitchFamily="34" charset="0"/>
                <a:cs typeface="Vijaya" pitchFamily="34" charset="0"/>
              </a:rPr>
              <a:t>Possible cases of inter-view connectivity for </a:t>
            </a:r>
            <a:r>
              <a:rPr lang="en-US" sz="2400" i="1" dirty="0">
                <a:latin typeface="Vijaya" pitchFamily="34" charset="0"/>
                <a:cs typeface="Vijaya" pitchFamily="34" charset="0"/>
              </a:rPr>
              <a:t>n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=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3</a:t>
            </a:r>
            <a:r>
              <a:rPr lang="en-US" sz="2400" dirty="0">
                <a:cs typeface="Vijaya" pitchFamily="34" charset="0"/>
              </a:rPr>
              <a:t>: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897954" y="10716"/>
            <a:ext cx="8229600" cy="970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Inter-View Connection Information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07504" y="3434824"/>
            <a:ext cx="3347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Vijaya" pitchFamily="34" charset="0"/>
                <a:cs typeface="Vijaya" pitchFamily="34" charset="0"/>
              </a:rPr>
              <a:t>Use of Connection Information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:</a:t>
            </a:r>
          </a:p>
          <a:p>
            <a:endParaRPr lang="en-US" sz="2400" dirty="0" smtClean="0">
              <a:latin typeface="Vijaya" pitchFamily="34" charset="0"/>
              <a:cs typeface="Vijay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To obtain consistent depth values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To combine texture pixels from multiple viewpoint reliably</a:t>
            </a:r>
            <a:endParaRPr lang="en-US" sz="2400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89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Principal Depth Map</a:t>
            </a:r>
            <a:endParaRPr lang="en-US" sz="4000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12</a:t>
            </a:r>
          </a:p>
        </p:txBody>
      </p:sp>
      <p:pic>
        <p:nvPicPr>
          <p:cNvPr id="4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54830" y="1419178"/>
            <a:ext cx="8646039" cy="4458094"/>
            <a:chOff x="326899" y="986161"/>
            <a:chExt cx="8646039" cy="4458094"/>
          </a:xfrm>
        </p:grpSpPr>
        <p:grpSp>
          <p:nvGrpSpPr>
            <p:cNvPr id="4" name="Group 3"/>
            <p:cNvGrpSpPr/>
            <p:nvPr/>
          </p:nvGrpSpPr>
          <p:grpSpPr>
            <a:xfrm>
              <a:off x="326899" y="986161"/>
              <a:ext cx="8646039" cy="4458094"/>
              <a:chOff x="326899" y="986161"/>
              <a:chExt cx="8646039" cy="445809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326899" y="986161"/>
                <a:ext cx="8646039" cy="4458094"/>
                <a:chOff x="-222976" y="986161"/>
                <a:chExt cx="8749645" cy="4458094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-222976" y="986161"/>
                  <a:ext cx="8749645" cy="4177151"/>
                  <a:chOff x="-222976" y="986161"/>
                  <a:chExt cx="8749645" cy="4177151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-222976" y="986161"/>
                    <a:ext cx="8749645" cy="4177151"/>
                    <a:chOff x="-150163" y="986161"/>
                    <a:chExt cx="8749645" cy="4177151"/>
                  </a:xfrm>
                </p:grpSpPr>
                <p:grpSp>
                  <p:nvGrpSpPr>
                    <p:cNvPr id="50" name="Group 49"/>
                    <p:cNvGrpSpPr/>
                    <p:nvPr/>
                  </p:nvGrpSpPr>
                  <p:grpSpPr>
                    <a:xfrm>
                      <a:off x="-150163" y="1700808"/>
                      <a:ext cx="6875629" cy="2952328"/>
                      <a:chOff x="-256165" y="1408633"/>
                      <a:chExt cx="6875629" cy="2952328"/>
                    </a:xfrm>
                  </p:grpSpPr>
                  <p:sp>
                    <p:nvSpPr>
                      <p:cNvPr id="3" name="Rectangle 2"/>
                      <p:cNvSpPr/>
                      <p:nvPr/>
                    </p:nvSpPr>
                    <p:spPr>
                      <a:xfrm>
                        <a:off x="2770386" y="2356976"/>
                        <a:ext cx="2467683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Depth Consistency </a:t>
                        </a:r>
                        <a:r>
                          <a:rPr lang="en-US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Testing</a:t>
                        </a:r>
                        <a:endParaRPr lang="en-US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graphicFrame>
                    <p:nvGraphicFramePr>
                      <p:cNvPr id="7" name="Object 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49969108"/>
                          </p:ext>
                        </p:extLst>
                      </p:nvPr>
                    </p:nvGraphicFramePr>
                    <p:xfrm>
                      <a:off x="4521200" y="3346450"/>
                      <a:ext cx="101600" cy="165100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95410" name="Equation" r:id="rId4" imgW="101520" imgH="164880" progId="Equation.3">
                              <p:embed/>
                            </p:oleObj>
                          </mc:Choice>
                          <mc:Fallback>
                            <p:oleObj name="Equation" r:id="rId4" imgW="101520" imgH="164880" progId="Equation.3">
                              <p:embed/>
                              <p:pic>
                                <p:nvPicPr>
                                  <p:cNvPr id="0" name=""/>
                                  <p:cNvPicPr/>
                                  <p:nvPr/>
                                </p:nvPicPr>
                                <p:blipFill>
                                  <a:blip r:embed="rId5"/>
                                  <a:stretch>
                                    <a:fillRect/>
                                  </a:stretch>
                                </p:blipFill>
                                <p:spPr>
                                  <a:xfrm>
                                    <a:off x="4521200" y="3346450"/>
                                    <a:ext cx="101600" cy="165100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pSp>
                    <p:nvGrpSpPr>
                      <p:cNvPr id="5" name="Group 4"/>
                      <p:cNvGrpSpPr/>
                      <p:nvPr/>
                    </p:nvGrpSpPr>
                    <p:grpSpPr>
                      <a:xfrm>
                        <a:off x="-256165" y="1932005"/>
                        <a:ext cx="2662373" cy="2169835"/>
                        <a:chOff x="-258458" y="1976383"/>
                        <a:chExt cx="2662373" cy="2169835"/>
                      </a:xfrm>
                    </p:grpSpPr>
                    <p:pic>
                      <p:nvPicPr>
                        <p:cNvPr id="19" name="Picture 3" descr="C:\Papers\Publish\EUSIPCO\Presentation\WarpDepth2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58458" y="1976383"/>
                          <a:ext cx="1864142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8" name="Picture 2" descr="C:\Papers\Publish\EUSIPCO\Presentation\WarpDepth11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288" y="2532162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3" name="Picture 7" descr="C:\Papers\Publish\EUSIPCO\Presentation\WarpDepth0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772" y="2748186"/>
                          <a:ext cx="1864143" cy="1398032"/>
                        </a:xfrm>
                        <a:prstGeom prst="rect">
                          <a:avLst/>
                        </a:prstGeom>
                        <a:noFill/>
                        <a:ln w="1905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5424353" y="1408633"/>
                        <a:ext cx="936104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Inter-view</a:t>
                        </a:r>
                      </a:p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connection Information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5424636" y="3308859"/>
                        <a:ext cx="935821" cy="1052102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solidFill>
                          <a:schemeClr val="tx1">
                            <a:alpha val="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4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Consistent Depth Values</a:t>
                        </a:r>
                        <a:endParaRPr lang="en-US" sz="14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cxnSp>
                    <p:nvCxnSpPr>
                      <p:cNvPr id="43" name="Elbow Connector 42"/>
                      <p:cNvCxnSpPr>
                        <a:stCxn id="3" idx="0"/>
                        <a:endCxn id="28" idx="1"/>
                      </p:cNvCxnSpPr>
                      <p:nvPr/>
                    </p:nvCxnSpPr>
                    <p:spPr>
                      <a:xfrm rot="5400000" flipH="1" flipV="1">
                        <a:off x="4503144" y="1435768"/>
                        <a:ext cx="422292" cy="1420125"/>
                      </a:xfrm>
                      <a:prstGeom prst="bentConnector2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7" name="Straight Arrow Connector 46"/>
                      <p:cNvCxnSpPr>
                        <a:stCxn id="28" idx="3"/>
                        <a:endCxn id="56" idx="1"/>
                      </p:cNvCxnSpPr>
                      <p:nvPr/>
                    </p:nvCxnSpPr>
                    <p:spPr>
                      <a:xfrm flipV="1">
                        <a:off x="6360457" y="1932672"/>
                        <a:ext cx="259007" cy="201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8" name="Straight Arrow Connector 47"/>
                      <p:cNvCxnSpPr>
                        <a:stCxn id="29" idx="3"/>
                        <a:endCxn id="41" idx="1"/>
                      </p:cNvCxnSpPr>
                      <p:nvPr/>
                    </p:nvCxnSpPr>
                    <p:spPr>
                      <a:xfrm>
                        <a:off x="6360457" y="3834910"/>
                        <a:ext cx="248443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9" name="Straight Arrow Connector 48"/>
                      <p:cNvCxnSpPr/>
                      <p:nvPr/>
                    </p:nvCxnSpPr>
                    <p:spPr>
                      <a:xfrm>
                        <a:off x="2406032" y="2892783"/>
                        <a:ext cx="364354" cy="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tx1"/>
                        </a:solidFill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51" name="Rectangle 50"/>
                    <p:cNvSpPr/>
                    <p:nvPr/>
                  </p:nvSpPr>
                  <p:spPr>
                    <a:xfrm>
                      <a:off x="6714902" y="986161"/>
                      <a:ext cx="1874018" cy="584775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Inter-view  </a:t>
                      </a:r>
                    </a:p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Connection Information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52" name="Rectangle 51"/>
                    <p:cNvSpPr/>
                    <p:nvPr/>
                  </p:nvSpPr>
                  <p:spPr>
                    <a:xfrm>
                      <a:off x="6725466" y="4824758"/>
                      <a:ext cx="1874016" cy="338554"/>
                    </a:xfrm>
                    <a:prstGeom prst="rect">
                      <a:avLst/>
                    </a:prstGeom>
                    <a:ln w="19050">
                      <a:solidFill>
                        <a:schemeClr val="bg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lvl="0" algn="ctr"/>
                      <a:r>
                        <a:rPr lang="en-US" sz="1600" b="1" dirty="0" smtClean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Principal Depth </a:t>
                      </a:r>
                      <a:r>
                        <a:rPr lang="en-US" sz="1600" b="1" dirty="0">
                          <a:solidFill>
                            <a:srgbClr val="C00000"/>
                          </a:solidFill>
                          <a:latin typeface="Vijaya" pitchFamily="34" charset="0"/>
                          <a:cs typeface="Vijaya" pitchFamily="34" charset="0"/>
                        </a:rPr>
                        <a:t>Map</a:t>
                      </a:r>
                    </a:p>
                  </p:txBody>
                </p:sp>
                <p:sp>
                  <p:nvSpPr>
                    <p:cNvPr id="53" name="Rectangle 52"/>
                    <p:cNvSpPr/>
                    <p:nvPr/>
                  </p:nvSpPr>
                  <p:spPr>
                    <a:xfrm>
                      <a:off x="88193" y="4449466"/>
                      <a:ext cx="2186125" cy="338554"/>
                    </a:xfrm>
                    <a:prstGeom prst="rect">
                      <a:avLst/>
                    </a:prstGeom>
                    <a:ln w="19050">
                      <a:solidFill>
                        <a:schemeClr val="tx1">
                          <a:alpha val="0"/>
                        </a:schemeClr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 smtClean="0">
                          <a:latin typeface="Vijaya" pitchFamily="34" charset="0"/>
                          <a:cs typeface="Vijaya" pitchFamily="34" charset="0"/>
                        </a:rPr>
                        <a:t>Estimated Depth Maps</a:t>
                      </a:r>
                      <a:endParaRPr lang="en-US" sz="1600" b="1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cxnSp>
                <p:nvCxnSpPr>
                  <p:cNvPr id="6" name="Straight Arrow Connector 5"/>
                  <p:cNvCxnSpPr>
                    <a:stCxn id="28" idx="2"/>
                    <a:endCxn id="29" idx="0"/>
                  </p:cNvCxnSpPr>
                  <p:nvPr/>
                </p:nvCxnSpPr>
                <p:spPr>
                  <a:xfrm>
                    <a:off x="5925594" y="2752910"/>
                    <a:ext cx="142" cy="848124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aphicFrame>
              <p:nvGraphicFramePr>
                <p:cNvPr id="35" name="Object 3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0264843"/>
                    </p:ext>
                  </p:extLst>
                </p:nvPr>
              </p:nvGraphicFramePr>
              <p:xfrm>
                <a:off x="7445644" y="5111721"/>
                <a:ext cx="288032" cy="33253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95411" name="Equation" r:id="rId9" imgW="164880" imgH="190440" progId="Equation.3">
                        <p:embed/>
                      </p:oleObj>
                    </mc:Choice>
                    <mc:Fallback>
                      <p:oleObj name="Equation" r:id="rId9" imgW="164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445644" y="5111721"/>
                              <a:ext cx="288032" cy="33253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pic>
            <p:nvPicPr>
              <p:cNvPr id="56" name="Picture 4" descr="C:\Coding\Projects\SDIBR\ConnectionInfoViewSynthesis\CVSynthesis\CVSTest\log\cInfo.bmp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21112" y="1534325"/>
                <a:ext cx="1841389" cy="1381043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532" descr="C:\Coding\Projects\DepthEnhancementTool\DET\DETTest\Newspaper\log\EnhancedDepthMap01.bmp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0673" y="3428735"/>
                <a:ext cx="1862265" cy="1396699"/>
              </a:xfrm>
              <a:prstGeom prst="rect">
                <a:avLst/>
              </a:prstGeom>
              <a:noFill/>
              <a:ln w="19050">
                <a:solidFill>
                  <a:schemeClr val="tx1">
                    <a:alpha val="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3" name="Elbow Connector 12"/>
            <p:cNvCxnSpPr>
              <a:stCxn id="3" idx="2"/>
              <a:endCxn id="29" idx="1"/>
            </p:cNvCxnSpPr>
            <p:nvPr/>
          </p:nvCxnSpPr>
          <p:spPr>
            <a:xfrm rot="16200000" flipH="1">
              <a:off x="5025722" y="3212375"/>
              <a:ext cx="425832" cy="140358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430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438" y="0"/>
            <a:ext cx="8229600" cy="980728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Structured Depth Maps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1317978" y="3933055"/>
            <a:ext cx="6563072" cy="115212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To have 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inter-view consistent 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depth maps</a:t>
            </a:r>
          </a:p>
          <a:p>
            <a:r>
              <a:rPr lang="en-US" dirty="0">
                <a:latin typeface="Vijaya" pitchFamily="34" charset="0"/>
                <a:cs typeface="Vijaya" pitchFamily="34" charset="0"/>
              </a:rPr>
              <a:t>To remove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redundancy</a:t>
            </a:r>
            <a:r>
              <a:rPr lang="en-US" dirty="0">
                <a:latin typeface="Vijaya" pitchFamily="34" charset="0"/>
                <a:cs typeface="Vijaya" pitchFamily="34" charset="0"/>
              </a:rPr>
              <a:t> from depth 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maps</a:t>
            </a:r>
          </a:p>
        </p:txBody>
      </p:sp>
      <p:sp>
        <p:nvSpPr>
          <p:cNvPr id="50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Coding\Projects\DepthEnhancementTool\DET\DETTest\Newspaper\log\cReferenceDepth0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6" y="1331242"/>
            <a:ext cx="2209814" cy="16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Coding\Projects\DepthEnhancementTool\DET\DETTest\Newspaper\log\cReferenceDepth1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607" y="1332755"/>
            <a:ext cx="2209814" cy="16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Coding\Projects\DepthEnhancementTool\DET\DETTest\Newspaper\log\cReferenceDepth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943" y="1340767"/>
            <a:ext cx="2209814" cy="16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1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Structured Depth Maps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14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539552" y="3669992"/>
            <a:ext cx="83444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prstClr val="black"/>
                </a:solidFill>
                <a:latin typeface="Vijaya" pitchFamily="34" charset="0"/>
                <a:cs typeface="Vijaya" pitchFamily="34" charset="0"/>
              </a:rPr>
              <a:t>Cardinality of the set of auxiliary depth information:</a:t>
            </a:r>
          </a:p>
          <a:p>
            <a:pPr lvl="0"/>
            <a:endParaRPr lang="en-US" sz="2400" dirty="0" smtClean="0">
              <a:solidFill>
                <a:prstClr val="black"/>
              </a:solidFill>
              <a:latin typeface="Vijaya" pitchFamily="34" charset="0"/>
              <a:cs typeface="Vijaya" pitchFamily="34" charset="0"/>
            </a:endParaRPr>
          </a:p>
          <a:p>
            <a:pPr lvl="0"/>
            <a:r>
              <a:rPr lang="en-US" sz="2400" dirty="0" smtClean="0">
                <a:solidFill>
                  <a:prstClr val="black"/>
                </a:solidFill>
                <a:latin typeface="Vijaya" pitchFamily="34" charset="0"/>
                <a:cs typeface="Vijaya" pitchFamily="34" charset="0"/>
              </a:rPr>
              <a:t>		|d´| = </a:t>
            </a:r>
            <a:endParaRPr lang="en-US" sz="2400" dirty="0">
              <a:solidFill>
                <a:prstClr val="black"/>
              </a:solidFill>
              <a:latin typeface="Vijaya" pitchFamily="34" charset="0"/>
              <a:cs typeface="Vijaya" pitchFamily="34" charset="0"/>
            </a:endParaRPr>
          </a:p>
          <a:p>
            <a:pPr lvl="0"/>
            <a:endParaRPr lang="en-US" sz="2400" dirty="0" smtClean="0">
              <a:solidFill>
                <a:prstClr val="black"/>
              </a:solidFill>
              <a:latin typeface="Vijaya" pitchFamily="34" charset="0"/>
              <a:cs typeface="Vijaya" pitchFamily="34" charset="0"/>
            </a:endParaRPr>
          </a:p>
          <a:p>
            <a:pPr lvl="0"/>
            <a:r>
              <a:rPr lang="en-US" sz="2400" dirty="0" smtClean="0">
                <a:solidFill>
                  <a:prstClr val="black"/>
                </a:solidFill>
                <a:latin typeface="Vijaya" pitchFamily="34" charset="0"/>
                <a:cs typeface="Vijaya" pitchFamily="34" charset="0"/>
              </a:rPr>
              <a:t>where, N= total number of  reference views used in the depth consistency testing.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5860" y="1052736"/>
            <a:ext cx="8235939" cy="2519857"/>
            <a:chOff x="515860" y="1052736"/>
            <a:chExt cx="8235939" cy="2519857"/>
          </a:xfrm>
        </p:grpSpPr>
        <p:grpSp>
          <p:nvGrpSpPr>
            <p:cNvPr id="47" name="Group 46"/>
            <p:cNvGrpSpPr/>
            <p:nvPr/>
          </p:nvGrpSpPr>
          <p:grpSpPr>
            <a:xfrm>
              <a:off x="515860" y="1052736"/>
              <a:ext cx="8235939" cy="2519857"/>
              <a:chOff x="219302" y="1545021"/>
              <a:chExt cx="8235939" cy="2519857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19302" y="1545021"/>
                <a:ext cx="8235939" cy="2519857"/>
                <a:chOff x="219302" y="1197458"/>
                <a:chExt cx="8235939" cy="2519857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219302" y="1485490"/>
                  <a:ext cx="8235939" cy="2231825"/>
                  <a:chOff x="143102" y="2300212"/>
                  <a:chExt cx="8235939" cy="2231825"/>
                </a:xfrm>
              </p:grpSpPr>
              <p:grpSp>
                <p:nvGrpSpPr>
                  <p:cNvPr id="66" name="Group 65"/>
                  <p:cNvGrpSpPr/>
                  <p:nvPr/>
                </p:nvGrpSpPr>
                <p:grpSpPr>
                  <a:xfrm>
                    <a:off x="143102" y="2300212"/>
                    <a:ext cx="8235939" cy="2231825"/>
                    <a:chOff x="143102" y="2300212"/>
                    <a:chExt cx="8235939" cy="2231825"/>
                  </a:xfrm>
                </p:grpSpPr>
                <p:grpSp>
                  <p:nvGrpSpPr>
                    <p:cNvPr id="68" name="Group 67"/>
                    <p:cNvGrpSpPr/>
                    <p:nvPr/>
                  </p:nvGrpSpPr>
                  <p:grpSpPr>
                    <a:xfrm>
                      <a:off x="143102" y="2300212"/>
                      <a:ext cx="8012061" cy="2231825"/>
                      <a:chOff x="143102" y="2300212"/>
                      <a:chExt cx="8012061" cy="2231825"/>
                    </a:xfrm>
                  </p:grpSpPr>
                  <p:grpSp>
                    <p:nvGrpSpPr>
                      <p:cNvPr id="73" name="Group 72"/>
                      <p:cNvGrpSpPr/>
                      <p:nvPr/>
                    </p:nvGrpSpPr>
                    <p:grpSpPr>
                      <a:xfrm>
                        <a:off x="143102" y="2300212"/>
                        <a:ext cx="8012061" cy="2231825"/>
                        <a:chOff x="143102" y="2300212"/>
                        <a:chExt cx="8012061" cy="2231825"/>
                      </a:xfrm>
                    </p:grpSpPr>
                    <p:grpSp>
                      <p:nvGrpSpPr>
                        <p:cNvPr id="75" name="Group 74"/>
                        <p:cNvGrpSpPr/>
                        <p:nvPr/>
                      </p:nvGrpSpPr>
                      <p:grpSpPr>
                        <a:xfrm>
                          <a:off x="1609719" y="2430130"/>
                          <a:ext cx="6545444" cy="2101907"/>
                          <a:chOff x="1926419" y="2420605"/>
                          <a:chExt cx="6545444" cy="2101907"/>
                        </a:xfrm>
                      </p:grpSpPr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1926419" y="3400200"/>
                            <a:ext cx="1863199" cy="369332"/>
                          </a:xfrm>
                          <a:prstGeom prst="rect">
                            <a:avLst/>
                          </a:prstGeom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 lvl="0" algn="ctr"/>
                            <a:r>
                              <a:rPr lang="en-US" dirty="0" smtClean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Principal Depth </a:t>
                            </a:r>
                            <a:r>
                              <a:rPr lang="en-US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rPr>
                              <a:t>Map</a:t>
                            </a:r>
                          </a:p>
                        </p:txBody>
                      </p:sp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>
                            <a:off x="3795862" y="2420605"/>
                            <a:ext cx="4676001" cy="2101907"/>
                            <a:chOff x="3236819" y="2420605"/>
                            <a:chExt cx="4676001" cy="2101907"/>
                          </a:xfrm>
                        </p:grpSpPr>
                        <p:sp>
                          <p:nvSpPr>
                            <p:cNvPr id="84" name="Rectangle 83"/>
                            <p:cNvSpPr/>
                            <p:nvPr/>
                          </p:nvSpPr>
                          <p:spPr>
                            <a:xfrm>
                              <a:off x="3236819" y="3814626"/>
                              <a:ext cx="4676001" cy="707886"/>
                            </a:xfrm>
                            <a:prstGeom prst="rect">
                              <a:avLst/>
                            </a:prstGeom>
                          </p:spPr>
                          <p:txBody>
                            <a:bodyPr wrap="square">
                              <a:spAutoFit/>
                            </a:bodyPr>
                            <a:lstStyle/>
                            <a:p>
                              <a:pPr lvl="0" algn="ctr"/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A set of auxiliary </a:t>
                              </a:r>
                              <a:r>
                                <a:rPr lang="en-US" sz="2000" dirty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d</a:t>
                              </a:r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epth </a:t>
                              </a:r>
                              <a:r>
                                <a:rPr lang="en-US" sz="2000" dirty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i</a:t>
                              </a:r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nformation at given </a:t>
                              </a:r>
                            </a:p>
                            <a:p>
                              <a:pPr lvl="0" algn="ctr"/>
                              <a:r>
                                <a:rPr lang="en-US" sz="2000" dirty="0" smtClean="0">
                                  <a:solidFill>
                                    <a:prstClr val="black"/>
                                  </a:solidFill>
                                  <a:latin typeface="Vijaya" pitchFamily="34" charset="0"/>
                                  <a:cs typeface="Vijaya" pitchFamily="34" charset="0"/>
                                </a:rPr>
                                <a:t>auxiliary points</a:t>
                              </a:r>
                              <a:endParaRPr lang="en-US" sz="2000" dirty="0">
                                <a:solidFill>
                                  <a:prstClr val="black"/>
                                </a:solidFill>
                                <a:latin typeface="Vijaya" pitchFamily="34" charset="0"/>
                                <a:cs typeface="Vijaya" pitchFamily="34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5" name="Group 84"/>
                            <p:cNvGrpSpPr/>
                            <p:nvPr/>
                          </p:nvGrpSpPr>
                          <p:grpSpPr>
                            <a:xfrm>
                              <a:off x="4037433" y="2420605"/>
                              <a:ext cx="3039983" cy="1075850"/>
                              <a:chOff x="4037433" y="2420605"/>
                              <a:chExt cx="3039983" cy="1075850"/>
                            </a:xfrm>
                          </p:grpSpPr>
                          <p:pic>
                            <p:nvPicPr>
                              <p:cNvPr id="86" name="Picture 2" descr="C:\Coding\Projects\DepthEnhancementTool\DET\DETTest\Newspaper\au0.bmp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037433" y="2436413"/>
                                <a:ext cx="1413389" cy="106004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7" name="Picture 3" descr="C:\Coding\Projects\DepthEnhancementTool\DET\DETTest\Newspaper\au2.bmp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667195" y="2420605"/>
                                <a:ext cx="1410221" cy="105766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</p:grp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>
                            <a:off x="4041651" y="2904698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2" name="Oval 81"/>
                          <p:cNvSpPr/>
                          <p:nvPr/>
                        </p:nvSpPr>
                        <p:spPr>
                          <a:xfrm>
                            <a:off x="4184067" y="2903085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83" name="Oval 82"/>
                          <p:cNvSpPr/>
                          <p:nvPr/>
                        </p:nvSpPr>
                        <p:spPr>
                          <a:xfrm>
                            <a:off x="4327494" y="2904698"/>
                            <a:ext cx="46762" cy="58444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 w="12700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0">
                            <a:schemeClr val="accent2"/>
                          </a:lnRef>
                          <a:fillRef idx="3">
                            <a:schemeClr val="accent2"/>
                          </a:fillRef>
                          <a:effectRef idx="3">
                            <a:schemeClr val="accent2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76" name="Left Brace 75"/>
                        <p:cNvSpPr/>
                        <p:nvPr/>
                      </p:nvSpPr>
                      <p:spPr>
                        <a:xfrm>
                          <a:off x="1390930" y="2300212"/>
                          <a:ext cx="311277" cy="1300377"/>
                        </a:xfrm>
                        <a:prstGeom prst="leftBrace">
                          <a:avLst/>
                        </a:prstGeom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77" name="Right Brace 76"/>
                        <p:cNvSpPr/>
                        <p:nvPr/>
                      </p:nvSpPr>
                      <p:spPr>
                        <a:xfrm>
                          <a:off x="7880176" y="2300212"/>
                          <a:ext cx="274987" cy="1300377"/>
                        </a:xfrm>
                        <a:prstGeom prst="rightBrace">
                          <a:avLst/>
                        </a:prstGeom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143102" y="2563935"/>
                          <a:ext cx="1116011" cy="707886"/>
                        </a:xfrm>
                        <a:prstGeom prst="rect">
                          <a:avLst/>
                        </a:prstGeom>
                      </p:spPr>
                      <p:txBody>
                        <a:bodyPr wrap="none">
                          <a:spAutoFit/>
                        </a:bodyPr>
                        <a:lstStyle/>
                        <a:p>
                          <a:pPr lvl="0" algn="ctr"/>
                          <a:r>
                            <a:rPr lang="en-US" sz="2000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Structured </a:t>
                          </a:r>
                        </a:p>
                        <a:p>
                          <a:pPr lvl="0" algn="ctr"/>
                          <a:r>
                            <a:rPr lang="en-US" sz="2000" dirty="0" smtClean="0">
                              <a:solidFill>
                                <a:prstClr val="black"/>
                              </a:solidFill>
                              <a:latin typeface="Vijaya" pitchFamily="34" charset="0"/>
                              <a:cs typeface="Vijaya" pitchFamily="34" charset="0"/>
                            </a:rPr>
                            <a:t>Depth Map</a:t>
                          </a:r>
                          <a:endParaRPr lang="en-US" sz="2000" dirty="0">
                            <a:solidFill>
                              <a:prstClr val="black"/>
                            </a:solidFill>
                            <a:latin typeface="Vijaya" pitchFamily="34" charset="0"/>
                            <a:cs typeface="Vijaya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74" name="Left Brace 73"/>
                      <p:cNvSpPr/>
                      <p:nvPr/>
                    </p:nvSpPr>
                    <p:spPr>
                      <a:xfrm>
                        <a:off x="3456059" y="2300212"/>
                        <a:ext cx="311277" cy="1300377"/>
                      </a:xfrm>
                      <a:prstGeom prst="leftBrac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69" name="Oval 68"/>
                    <p:cNvSpPr/>
                    <p:nvPr/>
                  </p:nvSpPr>
                  <p:spPr>
                    <a:xfrm>
                      <a:off x="7547571" y="2923748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" name="Oval 69"/>
                    <p:cNvSpPr/>
                    <p:nvPr/>
                  </p:nvSpPr>
                  <p:spPr>
                    <a:xfrm>
                      <a:off x="7689987" y="2922135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" name="Oval 70"/>
                    <p:cNvSpPr/>
                    <p:nvPr/>
                  </p:nvSpPr>
                  <p:spPr>
                    <a:xfrm>
                      <a:off x="7833414" y="2923748"/>
                      <a:ext cx="46762" cy="5844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" name="Right Brace 71"/>
                    <p:cNvSpPr/>
                    <p:nvPr/>
                  </p:nvSpPr>
                  <p:spPr>
                    <a:xfrm>
                      <a:off x="8104054" y="2300947"/>
                      <a:ext cx="274987" cy="1297775"/>
                    </a:xfrm>
                    <a:prstGeom prst="rightBrac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1119423" y="2753804"/>
                    <a:ext cx="3000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=</a:t>
                    </a:r>
                    <a:endParaRPr lang="en-US" dirty="0"/>
                  </a:p>
                </p:txBody>
              </p:sp>
            </p:grpSp>
            <p:graphicFrame>
              <p:nvGraphicFramePr>
                <p:cNvPr id="58" name="Object 5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1616136"/>
                    </p:ext>
                  </p:extLst>
                </p:nvPr>
              </p:nvGraphicFramePr>
              <p:xfrm>
                <a:off x="2332561" y="1197458"/>
                <a:ext cx="550863" cy="366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160" name="Equation" r:id="rId7" imgW="291960" imgH="190440" progId="Equation.3">
                        <p:embed/>
                      </p:oleObj>
                    </mc:Choice>
                    <mc:Fallback>
                      <p:oleObj name="Equation" r:id="rId7" imgW="29196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32561" y="1197458"/>
                              <a:ext cx="550863" cy="3667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59" name="Object 5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17447598"/>
                    </p:ext>
                  </p:extLst>
                </p:nvPr>
              </p:nvGraphicFramePr>
              <p:xfrm>
                <a:off x="4703895" y="1264504"/>
                <a:ext cx="717550" cy="3667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161" name="Equation" r:id="rId9" imgW="380880" imgH="190440" progId="Equation.3">
                        <p:embed/>
                      </p:oleObj>
                    </mc:Choice>
                    <mc:Fallback>
                      <p:oleObj name="Equation" r:id="rId9" imgW="380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03895" y="1264504"/>
                              <a:ext cx="717550" cy="3667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0" name="Object 59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819866"/>
                    </p:ext>
                  </p:extLst>
                </p:nvPr>
              </p:nvGraphicFramePr>
              <p:xfrm>
                <a:off x="6331279" y="1245453"/>
                <a:ext cx="719137" cy="36671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162" name="Equation" r:id="rId11" imgW="380880" imgH="190440" progId="Equation.3">
                        <p:embed/>
                      </p:oleObj>
                    </mc:Choice>
                    <mc:Fallback>
                      <p:oleObj name="Equation" r:id="rId11" imgW="380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31279" y="1245453"/>
                              <a:ext cx="719137" cy="36671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3" name="Object 6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23449627"/>
                    </p:ext>
                  </p:extLst>
                </p:nvPr>
              </p:nvGraphicFramePr>
              <p:xfrm>
                <a:off x="2421856" y="2782452"/>
                <a:ext cx="369888" cy="42703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163" name="Equation" r:id="rId13" imgW="164880" imgH="190440" progId="Equation.3">
                        <p:embed/>
                      </p:oleObj>
                    </mc:Choice>
                    <mc:Fallback>
                      <p:oleObj name="Equation" r:id="rId13" imgW="16488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21856" y="2782452"/>
                              <a:ext cx="369888" cy="42703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4" name="Object 6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558451171"/>
                    </p:ext>
                  </p:extLst>
                </p:nvPr>
              </p:nvGraphicFramePr>
              <p:xfrm>
                <a:off x="4777713" y="2691258"/>
                <a:ext cx="569913" cy="4270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164" name="Equation" r:id="rId15" imgW="253800" imgH="190440" progId="Equation.3">
                        <p:embed/>
                      </p:oleObj>
                    </mc:Choice>
                    <mc:Fallback>
                      <p:oleObj name="Equation" r:id="rId15" imgW="25380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777713" y="2691258"/>
                              <a:ext cx="569913" cy="4270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5" name="Object 6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74200500"/>
                    </p:ext>
                  </p:extLst>
                </p:nvPr>
              </p:nvGraphicFramePr>
              <p:xfrm>
                <a:off x="6405892" y="2668213"/>
                <a:ext cx="569912" cy="42703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16165" name="Equation" r:id="rId17" imgW="253800" imgH="190440" progId="Equation.3">
                        <p:embed/>
                      </p:oleObj>
                    </mc:Choice>
                    <mc:Fallback>
                      <p:oleObj name="Equation" r:id="rId17" imgW="253800" imgH="19044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405892" y="2668213"/>
                              <a:ext cx="569912" cy="42703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49" name="TextBox 48"/>
              <p:cNvSpPr txBox="1"/>
              <p:nvPr/>
            </p:nvSpPr>
            <p:spPr>
              <a:xfrm>
                <a:off x="3286522" y="2183568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686028" y="2197891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357859" y="2197891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4103891" y="2193543"/>
                <a:ext cx="261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,</a:t>
                </a:r>
                <a:endParaRPr lang="en-US" sz="2400" dirty="0"/>
              </a:p>
            </p:txBody>
          </p:sp>
          <p:pic>
            <p:nvPicPr>
              <p:cNvPr id="55" name="Picture 532" descr="C:\Coding\Projects\DepthEnhancementTool\DET\DETTest\Newspaper\log\EnhancedDepthMap01.bmp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rightnessContrast brigh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5540" y="1917041"/>
                <a:ext cx="1444906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aphicFrame>
          <p:nvGraphicFramePr>
            <p:cNvPr id="45" name="Object 4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7750344"/>
                </p:ext>
              </p:extLst>
            </p:nvPr>
          </p:nvGraphicFramePr>
          <p:xfrm>
            <a:off x="903288" y="2166441"/>
            <a:ext cx="341312" cy="398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6166" name="Equation" r:id="rId21" imgW="152280" imgH="177480" progId="Equation.3">
                    <p:embed/>
                  </p:oleObj>
                </mc:Choice>
                <mc:Fallback>
                  <p:oleObj name="Equation" r:id="rId21" imgW="152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3288" y="2166441"/>
                          <a:ext cx="341312" cy="398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3166017" y="4165823"/>
            <a:ext cx="4583650" cy="914400"/>
            <a:chOff x="3108867" y="4165823"/>
            <a:chExt cx="4583650" cy="914400"/>
          </a:xfrm>
        </p:grpSpPr>
        <p:sp>
          <p:nvSpPr>
            <p:cNvPr id="46" name="Rectangle 45"/>
            <p:cNvSpPr/>
            <p:nvPr/>
          </p:nvSpPr>
          <p:spPr>
            <a:xfrm>
              <a:off x="3108867" y="4221088"/>
              <a:ext cx="458365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2400" dirty="0" smtClean="0">
                  <a:solidFill>
                    <a:prstClr val="black"/>
                  </a:solidFill>
                  <a:latin typeface="Vijaya" pitchFamily="34" charset="0"/>
                  <a:cs typeface="Vijaya" pitchFamily="34" charset="0"/>
                </a:rPr>
                <a:t>(N-1) if p=r, for all reference viewpoint r,</a:t>
              </a:r>
            </a:p>
            <a:p>
              <a:pPr lvl="0" algn="ctr"/>
              <a:r>
                <a:rPr lang="en-US" sz="2400" dirty="0" smtClean="0">
                  <a:solidFill>
                    <a:prstClr val="black"/>
                  </a:solidFill>
                  <a:latin typeface="Vijaya" pitchFamily="34" charset="0"/>
                  <a:cs typeface="Vijaya" pitchFamily="34" charset="0"/>
                </a:rPr>
                <a:t>N      if p </a:t>
              </a:r>
              <a:r>
                <a:rPr lang="en-US" sz="2400" baseline="-4000" dirty="0" smtClean="0">
                  <a:solidFill>
                    <a:prstClr val="black"/>
                  </a:solidFill>
                  <a:latin typeface="Times New Roman"/>
                  <a:cs typeface="Times New Roman"/>
                </a:rPr>
                <a:t>≠ </a:t>
              </a:r>
              <a:r>
                <a:rPr lang="en-US" sz="2400" dirty="0" smtClean="0">
                  <a:solidFill>
                    <a:prstClr val="black"/>
                  </a:solidFill>
                  <a:latin typeface="Vijaya" pitchFamily="34" charset="0"/>
                  <a:cs typeface="Vijaya" pitchFamily="34" charset="0"/>
                </a:rPr>
                <a:t>r for all reference viewpoint r,</a:t>
              </a:r>
            </a:p>
          </p:txBody>
        </p:sp>
        <p:sp>
          <p:nvSpPr>
            <p:cNvPr id="4" name="Left Brace 3"/>
            <p:cNvSpPr/>
            <p:nvPr/>
          </p:nvSpPr>
          <p:spPr>
            <a:xfrm>
              <a:off x="3108867" y="4165823"/>
              <a:ext cx="246281" cy="914400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0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81" name="Group 50180"/>
          <p:cNvGrpSpPr/>
          <p:nvPr/>
        </p:nvGrpSpPr>
        <p:grpSpPr>
          <a:xfrm>
            <a:off x="2148917" y="2567606"/>
            <a:ext cx="6163531" cy="1652655"/>
            <a:chOff x="2148917" y="2567606"/>
            <a:chExt cx="6163531" cy="1652655"/>
          </a:xfrm>
        </p:grpSpPr>
        <p:sp>
          <p:nvSpPr>
            <p:cNvPr id="26" name="Rectangle 25"/>
            <p:cNvSpPr/>
            <p:nvPr/>
          </p:nvSpPr>
          <p:spPr>
            <a:xfrm>
              <a:off x="2148917" y="2567606"/>
              <a:ext cx="288032" cy="1652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2" descr="C:\Coding\Projects\DepthEnhancementTool\DET\DETTest\Newspaper\src_view_1.bmp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288" y="2936403"/>
              <a:ext cx="1440160" cy="108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Imaging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10"/>
          <p:cNvSpPr txBox="1">
            <a:spLocks noChangeArrowheads="1"/>
          </p:cNvSpPr>
          <p:nvPr/>
        </p:nvSpPr>
        <p:spPr bwMode="auto">
          <a:xfrm>
            <a:off x="3494502" y="5678286"/>
            <a:ext cx="21964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Classical</a:t>
            </a:r>
            <a:r>
              <a:rPr lang="sv-SE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Imaging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5989"/>
            <a:ext cx="1224136" cy="96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120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8334"/>
            <a:ext cx="8229600" cy="989062"/>
          </a:xfrm>
        </p:spPr>
        <p:txBody>
          <a:bodyPr>
            <a:noAutofit/>
          </a:bodyPr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Extraction</a:t>
            </a:r>
            <a:r>
              <a:rPr lang="en-US" sz="3600" dirty="0">
                <a:latin typeface="Arial" pitchFamily="34" charset="0"/>
                <a:cs typeface="Arial" pitchFamily="34" charset="0"/>
              </a:rPr>
              <a:t> of Auxiliary Depth</a:t>
            </a:r>
          </a:p>
        </p:txBody>
      </p:sp>
      <p:sp>
        <p:nvSpPr>
          <p:cNvPr id="3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4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27584" y="1772816"/>
            <a:ext cx="7545118" cy="3785049"/>
            <a:chOff x="827584" y="1772816"/>
            <a:chExt cx="7545118" cy="3785049"/>
          </a:xfrm>
        </p:grpSpPr>
        <p:grpSp>
          <p:nvGrpSpPr>
            <p:cNvPr id="8" name="Group 7"/>
            <p:cNvGrpSpPr/>
            <p:nvPr/>
          </p:nvGrpSpPr>
          <p:grpSpPr>
            <a:xfrm>
              <a:off x="827584" y="1772816"/>
              <a:ext cx="7545118" cy="3785049"/>
              <a:chOff x="711062" y="1631600"/>
              <a:chExt cx="7545118" cy="3785049"/>
            </a:xfrm>
          </p:grpSpPr>
          <p:graphicFrame>
            <p:nvGraphicFramePr>
              <p:cNvPr id="26" name="Object 2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609848"/>
                  </p:ext>
                </p:extLst>
              </p:nvPr>
            </p:nvGraphicFramePr>
            <p:xfrm>
              <a:off x="2411437" y="4989611"/>
              <a:ext cx="369888" cy="4270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546" name="Equation" r:id="rId4" imgW="164880" imgH="190440" progId="Equation.3">
                      <p:embed/>
                    </p:oleObj>
                  </mc:Choice>
                  <mc:Fallback>
                    <p:oleObj name="Equation" r:id="rId4" imgW="164880" imgH="1904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11437" y="4989611"/>
                            <a:ext cx="369888" cy="4270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0" name="Object 2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0158218"/>
                  </p:ext>
                </p:extLst>
              </p:nvPr>
            </p:nvGraphicFramePr>
            <p:xfrm>
              <a:off x="2430487" y="3014370"/>
              <a:ext cx="341313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547" name="Equation" r:id="rId6" imgW="152280" imgH="164880" progId="Equation.3">
                      <p:embed/>
                    </p:oleObj>
                  </mc:Choice>
                  <mc:Fallback>
                    <p:oleObj name="Equation" r:id="rId6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0487" y="3014370"/>
                            <a:ext cx="341313" cy="3698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60582"/>
                  </p:ext>
                </p:extLst>
              </p:nvPr>
            </p:nvGraphicFramePr>
            <p:xfrm>
              <a:off x="7836591" y="3051175"/>
              <a:ext cx="341312" cy="3698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548" name="Equation" r:id="rId8" imgW="152280" imgH="164880" progId="Equation.3">
                      <p:embed/>
                    </p:oleObj>
                  </mc:Choice>
                  <mc:Fallback>
                    <p:oleObj name="Equation" r:id="rId8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836591" y="3051175"/>
                            <a:ext cx="341312" cy="3698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5" name="Group 4"/>
              <p:cNvGrpSpPr/>
              <p:nvPr/>
            </p:nvGrpSpPr>
            <p:grpSpPr>
              <a:xfrm>
                <a:off x="711062" y="1631600"/>
                <a:ext cx="7545118" cy="3733365"/>
                <a:chOff x="711062" y="1631600"/>
                <a:chExt cx="7545118" cy="3733365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711062" y="1631600"/>
                  <a:ext cx="7545118" cy="3733365"/>
                  <a:chOff x="-31149" y="1382228"/>
                  <a:chExt cx="9045193" cy="4066413"/>
                </a:xfrm>
              </p:grpSpPr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-31149" y="2907817"/>
                    <a:ext cx="2227637" cy="40228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 smtClean="0">
                        <a:latin typeface="Vijaya" pitchFamily="34" charset="0"/>
                        <a:cs typeface="Vijaya" pitchFamily="34" charset="0"/>
                      </a:rPr>
                      <a:t>Reference Depth Map </a:t>
                    </a:r>
                  </a:p>
                </p:txBody>
              </p:sp>
              <p:grpSp>
                <p:nvGrpSpPr>
                  <p:cNvPr id="3" name="Group 2"/>
                  <p:cNvGrpSpPr/>
                  <p:nvPr/>
                </p:nvGrpSpPr>
                <p:grpSpPr>
                  <a:xfrm>
                    <a:off x="3515" y="1392603"/>
                    <a:ext cx="9010529" cy="4056038"/>
                    <a:chOff x="3515" y="1392603"/>
                    <a:chExt cx="9010529" cy="4056038"/>
                  </a:xfrm>
                </p:grpSpPr>
                <p:grpSp>
                  <p:nvGrpSpPr>
                    <p:cNvPr id="25" name="Group 24"/>
                    <p:cNvGrpSpPr/>
                    <p:nvPr/>
                  </p:nvGrpSpPr>
                  <p:grpSpPr>
                    <a:xfrm>
                      <a:off x="2271035" y="1392603"/>
                      <a:ext cx="6743009" cy="3364212"/>
                      <a:chOff x="2300329" y="1382789"/>
                      <a:chExt cx="6743009" cy="3364212"/>
                    </a:xfrm>
                  </p:grpSpPr>
                  <p:sp>
                    <p:nvSpPr>
                      <p:cNvPr id="38" name="Right Arrow 37"/>
                      <p:cNvSpPr/>
                      <p:nvPr/>
                    </p:nvSpPr>
                    <p:spPr>
                      <a:xfrm>
                        <a:off x="5870587" y="1699325"/>
                        <a:ext cx="928871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pic>
                    <p:nvPicPr>
                      <p:cNvPr id="15" name="Picture 3" descr="C:\Coding\Projects\DepthEnhancementTool\DET\DETTest\Newspaper\au2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6863" y="1382789"/>
                        <a:ext cx="2206475" cy="154237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sp>
                    <p:nvSpPr>
                      <p:cNvPr id="9" name="Right Arrow 8"/>
                      <p:cNvSpPr/>
                      <p:nvPr/>
                    </p:nvSpPr>
                    <p:spPr>
                      <a:xfrm>
                        <a:off x="2331246" y="3858444"/>
                        <a:ext cx="1205784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1600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Warping</a:t>
                        </a:r>
                      </a:p>
                    </p:txBody>
                  </p:sp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3578745" y="1635784"/>
                        <a:ext cx="2291840" cy="100505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b="1" dirty="0" smtClean="0">
                            <a:solidFill>
                              <a:schemeClr val="tx1"/>
                            </a:solidFill>
                            <a:latin typeface="Vijaya" pitchFamily="34" charset="0"/>
                            <a:cs typeface="Vijaya" pitchFamily="34" charset="0"/>
                          </a:rPr>
                          <a:t>Extraction</a:t>
                        </a:r>
                        <a:endParaRPr lang="en-US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3" name="Right Arrow 32"/>
                      <p:cNvSpPr/>
                      <p:nvPr/>
                    </p:nvSpPr>
                    <p:spPr>
                      <a:xfrm rot="16200000">
                        <a:off x="4308452" y="2629112"/>
                        <a:ext cx="865107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7" name="Right Arrow 36"/>
                      <p:cNvSpPr/>
                      <p:nvPr/>
                    </p:nvSpPr>
                    <p:spPr>
                      <a:xfrm>
                        <a:off x="2300329" y="1693765"/>
                        <a:ext cx="1248119" cy="888557"/>
                      </a:xfrm>
                      <a:prstGeom prst="rightArrow">
                        <a:avLst/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849420" y="5077485"/>
                      <a:ext cx="1626146" cy="3017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sz="1200" b="1" dirty="0" smtClean="0">
                          <a:latin typeface="Arial" pitchFamily="34" charset="0"/>
                          <a:cs typeface="Arial" pitchFamily="34" charset="0"/>
                        </a:rPr>
                        <a:t>Occlusion Mask</a:t>
                      </a:r>
                      <a:endParaRPr lang="en-US" sz="1200" b="1" dirty="0">
                        <a:latin typeface="Arial" pitchFamily="34" charset="0"/>
                        <a:cs typeface="Arial" pitchFamily="34" charset="0"/>
                      </a:endParaRPr>
                    </a:p>
                  </p:txBody>
                </p:sp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6951426" y="2918192"/>
                      <a:ext cx="1647283" cy="4022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dirty="0" smtClean="0">
                          <a:latin typeface="Vijaya" pitchFamily="34" charset="0"/>
                          <a:cs typeface="Vijaya" pitchFamily="34" charset="0"/>
                        </a:rPr>
                        <a:t>Auxiliary Depth</a:t>
                      </a:r>
                      <a:endParaRPr lang="en-US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3515" y="5046361"/>
                      <a:ext cx="2125787" cy="40228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en-US" dirty="0" smtClean="0">
                          <a:latin typeface="Vijaya" pitchFamily="34" charset="0"/>
                          <a:cs typeface="Vijaya" pitchFamily="34" charset="0"/>
                        </a:rPr>
                        <a:t>Principal Depth Map</a:t>
                      </a:r>
                      <a:endParaRPr lang="en-US" dirty="0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pic>
                <p:nvPicPr>
                  <p:cNvPr id="22" name="Picture 3" descr="C:\Coding\Projects\DepthEnhancementTool\DET\DETTest\Newspaper\log\WarpDepthMap0202.bmp"/>
                  <p:cNvPicPr>
                    <a:picLocks noChangeAspect="1" noChangeArrowheads="1"/>
                  </p:cNvPicPr>
                  <p:nvPr/>
                </p:nvPicPr>
                <p:blipFill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rightnessContrast bright="29000" contras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240" y="1382228"/>
                    <a:ext cx="2197831" cy="153634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56325" name="Picture 5" descr="C:\Coding\Projects\DepthEnhancementTool\DET\DETTest\Newspaper\hole.bmp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97850" y="3590390"/>
                  <a:ext cx="1911755" cy="143381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8" name="Picture 532" descr="C:\Coding\Projects\DepthEnhancementTool\DET\DETTest\Newspaper\log\EnhancedDepthMap01.bmp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3778760"/>
              <a:ext cx="1879271" cy="1409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874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334"/>
            <a:ext cx="8229600" cy="989062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Rendering Using Structured Depth Images 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125" name="Group 4124"/>
          <p:cNvGrpSpPr/>
          <p:nvPr/>
        </p:nvGrpSpPr>
        <p:grpSpPr>
          <a:xfrm>
            <a:off x="30297" y="2252794"/>
            <a:ext cx="9071227" cy="2448272"/>
            <a:chOff x="30297" y="2060848"/>
            <a:chExt cx="9071227" cy="2448272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53922849"/>
                </p:ext>
              </p:extLst>
            </p:nvPr>
          </p:nvGraphicFramePr>
          <p:xfrm>
            <a:off x="4521200" y="3346450"/>
            <a:ext cx="1016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94" name="Equation" r:id="rId3" imgW="101520" imgH="164880" progId="Equation.3">
                    <p:embed/>
                  </p:oleObj>
                </mc:Choice>
                <mc:Fallback>
                  <p:oleObj name="Equation" r:id="rId3" imgW="101520" imgH="16488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521200" y="3346450"/>
                          <a:ext cx="1016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Cloud 7"/>
            <p:cNvSpPr/>
            <p:nvPr/>
          </p:nvSpPr>
          <p:spPr>
            <a:xfrm>
              <a:off x="3870970" y="2060848"/>
              <a:ext cx="2304256" cy="2448272"/>
            </a:xfrm>
            <a:prstGeom prst="cloud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endParaRPr>
            </a:p>
          </p:txBody>
        </p: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97" y="2880454"/>
              <a:ext cx="841375" cy="80645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6" name="Group 35"/>
            <p:cNvGrpSpPr/>
            <p:nvPr/>
          </p:nvGrpSpPr>
          <p:grpSpPr>
            <a:xfrm>
              <a:off x="5594255" y="2070351"/>
              <a:ext cx="3507269" cy="2377575"/>
              <a:chOff x="5148064" y="2070351"/>
              <a:chExt cx="3507269" cy="237757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5148064" y="2070351"/>
                <a:ext cx="3507269" cy="2377575"/>
                <a:chOff x="5275538" y="2066809"/>
                <a:chExt cx="3507269" cy="2377575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5275538" y="2168860"/>
                  <a:ext cx="2176225" cy="2232248"/>
                  <a:chOff x="5275538" y="2168860"/>
                  <a:chExt cx="2176225" cy="2232248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5275538" y="2204864"/>
                    <a:ext cx="1600716" cy="2160240"/>
                    <a:chOff x="2436113" y="2195152"/>
                    <a:chExt cx="1351039" cy="2160240"/>
                  </a:xfrm>
                </p:grpSpPr>
                <p:sp>
                  <p:nvSpPr>
                    <p:cNvPr id="20" name="Right Arrow 19"/>
                    <p:cNvSpPr/>
                    <p:nvPr/>
                  </p:nvSpPr>
                  <p:spPr>
                    <a:xfrm>
                      <a:off x="2436113" y="2195152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Multiview Video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22" name="Right Arrow 21"/>
                    <p:cNvSpPr/>
                    <p:nvPr/>
                  </p:nvSpPr>
                  <p:spPr>
                    <a:xfrm>
                      <a:off x="2443353" y="3726744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Structured Depth Maps 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108" name="Right Arrow 107"/>
                    <p:cNvSpPr/>
                    <p:nvPr/>
                  </p:nvSpPr>
                  <p:spPr>
                    <a:xfrm>
                      <a:off x="2436113" y="2971996"/>
                      <a:ext cx="1343799" cy="628648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Inter-View Connection Information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  <p:sp>
                <p:nvSpPr>
                  <p:cNvPr id="25" name="Rectangle 24"/>
                  <p:cNvSpPr/>
                  <p:nvPr/>
                </p:nvSpPr>
                <p:spPr>
                  <a:xfrm>
                    <a:off x="6875699" y="2168860"/>
                    <a:ext cx="576064" cy="2232248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2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</p:grpSp>
            <p:sp>
              <p:nvSpPr>
                <p:cNvPr id="27" name="Rectangle 26"/>
                <p:cNvSpPr/>
                <p:nvPr/>
              </p:nvSpPr>
              <p:spPr>
                <a:xfrm rot="16200000">
                  <a:off x="5980982" y="2963209"/>
                  <a:ext cx="2377575" cy="584775"/>
                </a:xfrm>
                <a:prstGeom prst="rect">
                  <a:avLst/>
                </a:prstGeom>
                <a:ln w="19050">
                  <a:solidFill>
                    <a:schemeClr val="bg1">
                      <a:alpha val="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latin typeface="Vijaya" pitchFamily="34" charset="0"/>
                      <a:cs typeface="Vijaya" pitchFamily="34" charset="0"/>
                    </a:rPr>
                    <a:t>Structured-Depth-Image-Based </a:t>
                  </a:r>
                </a:p>
                <a:p>
                  <a:pPr algn="ctr"/>
                  <a:r>
                    <a:rPr lang="en-US" sz="1600" b="1" dirty="0" smtClean="0">
                      <a:latin typeface="Vijaya" pitchFamily="34" charset="0"/>
                      <a:cs typeface="Vijaya" pitchFamily="34" charset="0"/>
                    </a:rPr>
                    <a:t>Rendering</a:t>
                  </a:r>
                  <a:endParaRPr lang="en-US" sz="1600" b="1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7623675" y="2921402"/>
                  <a:ext cx="288032" cy="74993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32" name="Right Arrow 31"/>
                <p:cNvSpPr/>
                <p:nvPr/>
              </p:nvSpPr>
              <p:spPr>
                <a:xfrm>
                  <a:off x="7452320" y="2970660"/>
                  <a:ext cx="164956" cy="628648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pic>
              <p:nvPicPr>
                <p:cNvPr id="35" name="Picture 7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41432" y="2910151"/>
                  <a:ext cx="841375" cy="806450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8" name="Rectangle 37"/>
              <p:cNvSpPr/>
              <p:nvPr/>
            </p:nvSpPr>
            <p:spPr>
              <a:xfrm rot="16200000">
                <a:off x="7337072" y="3178080"/>
                <a:ext cx="56938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>
                    <a:latin typeface="Vijaya" pitchFamily="34" charset="0"/>
                    <a:cs typeface="Vijaya" pitchFamily="34" charset="0"/>
                  </a:rPr>
                  <a:t>Display</a:t>
                </a:r>
                <a:endParaRPr lang="en-US" sz="1200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grpSp>
          <p:nvGrpSpPr>
            <p:cNvPr id="4108" name="Group 4107"/>
            <p:cNvGrpSpPr/>
            <p:nvPr/>
          </p:nvGrpSpPr>
          <p:grpSpPr>
            <a:xfrm>
              <a:off x="2425720" y="2172402"/>
              <a:ext cx="2146280" cy="2232248"/>
              <a:chOff x="2425720" y="2172402"/>
              <a:chExt cx="2146280" cy="2232248"/>
            </a:xfrm>
          </p:grpSpPr>
          <p:sp>
            <p:nvSpPr>
              <p:cNvPr id="76" name="Right Arrow 75"/>
              <p:cNvSpPr/>
              <p:nvPr/>
            </p:nvSpPr>
            <p:spPr>
              <a:xfrm>
                <a:off x="2971284" y="2204864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Multiview Video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77" name="Right Arrow 76"/>
              <p:cNvSpPr/>
              <p:nvPr/>
            </p:nvSpPr>
            <p:spPr>
              <a:xfrm>
                <a:off x="2971284" y="2973804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Inter-View Connection Information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78" name="Right Arrow 77"/>
              <p:cNvSpPr/>
              <p:nvPr/>
            </p:nvSpPr>
            <p:spPr>
              <a:xfrm>
                <a:off x="2979862" y="3736456"/>
                <a:ext cx="1592138" cy="628648"/>
              </a:xfrm>
              <a:prstGeom prst="rightArrow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Structured Depth Maps </a:t>
                </a:r>
                <a:endParaRPr lang="en-US" sz="12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425720" y="2172402"/>
                <a:ext cx="576064" cy="2232248"/>
                <a:chOff x="1833362" y="2172402"/>
                <a:chExt cx="576064" cy="2232248"/>
              </a:xfrm>
              <a:solidFill>
                <a:schemeClr val="tx2">
                  <a:lumMod val="40000"/>
                  <a:lumOff val="60000"/>
                </a:schemeClr>
              </a:solidFill>
            </p:grpSpPr>
            <p:sp>
              <p:nvSpPr>
                <p:cNvPr id="18" name="Rectangle 17"/>
                <p:cNvSpPr/>
                <p:nvPr/>
              </p:nvSpPr>
              <p:spPr>
                <a:xfrm>
                  <a:off x="1833362" y="2172402"/>
                  <a:ext cx="576064" cy="2232248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16200000">
                  <a:off x="1057047" y="3097950"/>
                  <a:ext cx="2113620" cy="369332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>
                      <a:latin typeface="Vijaya" pitchFamily="34" charset="0"/>
                      <a:cs typeface="Vijaya" pitchFamily="34" charset="0"/>
                    </a:rPr>
                    <a:t>3D </a:t>
                  </a:r>
                  <a:r>
                    <a:rPr lang="en-US" sz="1600" b="1" dirty="0">
                      <a:latin typeface="Vijaya" pitchFamily="34" charset="0"/>
                      <a:cs typeface="Vijaya" pitchFamily="34" charset="0"/>
                    </a:rPr>
                    <a:t>Scene</a:t>
                  </a:r>
                  <a:r>
                    <a:rPr lang="en-US" b="1" dirty="0">
                      <a:latin typeface="Vijaya" pitchFamily="34" charset="0"/>
                      <a:cs typeface="Vijaya" pitchFamily="34" charset="0"/>
                    </a:rPr>
                    <a:t> Representation </a:t>
                  </a:r>
                </a:p>
              </p:txBody>
            </p:sp>
          </p:grpSp>
        </p:grpSp>
        <p:grpSp>
          <p:nvGrpSpPr>
            <p:cNvPr id="4120" name="Group 4119"/>
            <p:cNvGrpSpPr/>
            <p:nvPr/>
          </p:nvGrpSpPr>
          <p:grpSpPr>
            <a:xfrm>
              <a:off x="755576" y="2211844"/>
              <a:ext cx="1679332" cy="2142684"/>
              <a:chOff x="755576" y="2257315"/>
              <a:chExt cx="1679332" cy="2142684"/>
            </a:xfrm>
          </p:grpSpPr>
          <p:grpSp>
            <p:nvGrpSpPr>
              <p:cNvPr id="4119" name="Group 4118"/>
              <p:cNvGrpSpPr/>
              <p:nvPr/>
            </p:nvGrpSpPr>
            <p:grpSpPr>
              <a:xfrm>
                <a:off x="1907704" y="3209989"/>
                <a:ext cx="527204" cy="596286"/>
                <a:chOff x="1907704" y="3209989"/>
                <a:chExt cx="527204" cy="596286"/>
              </a:xfrm>
            </p:grpSpPr>
            <p:cxnSp>
              <p:nvCxnSpPr>
                <p:cNvPr id="4117" name="Straight Arrow Connector 4116"/>
                <p:cNvCxnSpPr/>
                <p:nvPr/>
              </p:nvCxnSpPr>
              <p:spPr>
                <a:xfrm>
                  <a:off x="1907704" y="3209989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>
                  <a:off x="1907704" y="3362389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/>
                <p:nvPr/>
              </p:nvCxnSpPr>
              <p:spPr>
                <a:xfrm>
                  <a:off x="1909152" y="3806275"/>
                  <a:ext cx="525756" cy="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06" name="Group 4105"/>
              <p:cNvGrpSpPr/>
              <p:nvPr/>
            </p:nvGrpSpPr>
            <p:grpSpPr>
              <a:xfrm>
                <a:off x="1245672" y="3806275"/>
                <a:ext cx="188104" cy="466342"/>
                <a:chOff x="1245672" y="3806275"/>
                <a:chExt cx="188104" cy="466342"/>
              </a:xfrm>
            </p:grpSpPr>
            <p:cxnSp>
              <p:nvCxnSpPr>
                <p:cNvPr id="4101" name="Straight Connector 4100"/>
                <p:cNvCxnSpPr/>
                <p:nvPr/>
              </p:nvCxnSpPr>
              <p:spPr>
                <a:xfrm flipV="1">
                  <a:off x="1245672" y="3806275"/>
                  <a:ext cx="0" cy="46634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05" name="Straight Connector 4104"/>
                <p:cNvCxnSpPr/>
                <p:nvPr/>
              </p:nvCxnSpPr>
              <p:spPr>
                <a:xfrm>
                  <a:off x="1245672" y="3806275"/>
                  <a:ext cx="188104" cy="0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/>
              <p:cNvSpPr/>
              <p:nvPr/>
            </p:nvSpPr>
            <p:spPr>
              <a:xfrm>
                <a:off x="1433776" y="3140968"/>
                <a:ext cx="792088" cy="72008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latin typeface="Vijaya" pitchFamily="34" charset="0"/>
                    <a:cs typeface="Vijaya" pitchFamily="34" charset="0"/>
                  </a:rPr>
                  <a:t>Structured Depth Estimation</a:t>
                </a:r>
                <a:endParaRPr lang="en-US" sz="1200" b="1" dirty="0">
                  <a:latin typeface="Vijaya" pitchFamily="34" charset="0"/>
                  <a:cs typeface="Vijaya" pitchFamily="34" charset="0"/>
                </a:endParaRPr>
              </a:p>
            </p:txBody>
          </p:sp>
          <p:grpSp>
            <p:nvGrpSpPr>
              <p:cNvPr id="4100" name="Group 4099"/>
              <p:cNvGrpSpPr/>
              <p:nvPr/>
            </p:nvGrpSpPr>
            <p:grpSpPr>
              <a:xfrm>
                <a:off x="755576" y="2257315"/>
                <a:ext cx="1677124" cy="2142684"/>
                <a:chOff x="755576" y="2257315"/>
                <a:chExt cx="1677124" cy="2142684"/>
              </a:xfrm>
            </p:grpSpPr>
            <p:cxnSp>
              <p:nvCxnSpPr>
                <p:cNvPr id="50" name="Straight Arrow Connector 49"/>
                <p:cNvCxnSpPr>
                  <a:stCxn id="49" idx="3"/>
                </p:cNvCxnSpPr>
                <p:nvPr/>
              </p:nvCxnSpPr>
              <p:spPr>
                <a:xfrm flipV="1">
                  <a:off x="1196388" y="4269904"/>
                  <a:ext cx="1236312" cy="6979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>
                  <a:stCxn id="39" idx="3"/>
                </p:cNvCxnSpPr>
                <p:nvPr/>
              </p:nvCxnSpPr>
              <p:spPr>
                <a:xfrm flipV="1">
                  <a:off x="1188004" y="2364573"/>
                  <a:ext cx="1244696" cy="14714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>
                  <a:stCxn id="45" idx="0"/>
                </p:cNvCxnSpPr>
                <p:nvPr/>
              </p:nvCxnSpPr>
              <p:spPr>
                <a:xfrm flipV="1">
                  <a:off x="1175448" y="2705172"/>
                  <a:ext cx="1257252" cy="4500"/>
                </a:xfrm>
                <a:prstGeom prst="straightConnector1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>
                  <a:off x="755576" y="2257315"/>
                  <a:ext cx="440812" cy="2142684"/>
                  <a:chOff x="755576" y="2257315"/>
                  <a:chExt cx="440812" cy="2142684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755576" y="2257315"/>
                    <a:ext cx="440812" cy="2142684"/>
                    <a:chOff x="395156" y="2257315"/>
                    <a:chExt cx="440812" cy="2142684"/>
                  </a:xfrm>
                </p:grpSpPr>
                <p:grpSp>
                  <p:nvGrpSpPr>
                    <p:cNvPr id="41" name="Group 40"/>
                    <p:cNvGrpSpPr/>
                    <p:nvPr/>
                  </p:nvGrpSpPr>
                  <p:grpSpPr>
                    <a:xfrm>
                      <a:off x="395156" y="2257315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0" name="Isosceles Triangle 39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grpSp>
                  <p:nvGrpSpPr>
                    <p:cNvPr id="44" name="Group 43"/>
                    <p:cNvGrpSpPr/>
                    <p:nvPr/>
                  </p:nvGrpSpPr>
                  <p:grpSpPr>
                    <a:xfrm>
                      <a:off x="403540" y="2591966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5" name="Isosceles Triangle 44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  <p:grpSp>
                  <p:nvGrpSpPr>
                    <p:cNvPr id="47" name="Group 46"/>
                    <p:cNvGrpSpPr/>
                    <p:nvPr/>
                  </p:nvGrpSpPr>
                  <p:grpSpPr>
                    <a:xfrm>
                      <a:off x="403540" y="4154911"/>
                      <a:ext cx="432428" cy="245088"/>
                      <a:chOff x="539172" y="1124744"/>
                      <a:chExt cx="432428" cy="245088"/>
                    </a:xfrm>
                  </p:grpSpPr>
                  <p:sp>
                    <p:nvSpPr>
                      <p:cNvPr id="48" name="Isosceles Triangle 47"/>
                      <p:cNvSpPr/>
                      <p:nvPr/>
                    </p:nvSpPr>
                    <p:spPr>
                      <a:xfrm rot="5400000">
                        <a:off x="622372" y="1041544"/>
                        <a:ext cx="245088" cy="411488"/>
                      </a:xfrm>
                      <a:prstGeom prst="triangle">
                        <a:avLst>
                          <a:gd name="adj" fmla="val 48026"/>
                        </a:avLst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683568" y="1138704"/>
                        <a:ext cx="288032" cy="216024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 w="19050">
                        <a:noFill/>
                      </a:ln>
                    </p:spPr>
                    <p:style>
                      <a:lnRef idx="1">
                        <a:schemeClr val="dk1"/>
                      </a:lnRef>
                      <a:fillRef idx="2">
                        <a:schemeClr val="dk1"/>
                      </a:fillRef>
                      <a:effectRef idx="1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latin typeface="Vijaya" pitchFamily="34" charset="0"/>
                          <a:cs typeface="Vijaya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971600" y="3258447"/>
                    <a:ext cx="47350" cy="576064"/>
                    <a:chOff x="1237061" y="1401250"/>
                    <a:chExt cx="47350" cy="576064"/>
                  </a:xfrm>
                </p:grpSpPr>
                <p:sp>
                  <p:nvSpPr>
                    <p:cNvPr id="61" name="Oval 60"/>
                    <p:cNvSpPr/>
                    <p:nvPr/>
                  </p:nvSpPr>
                  <p:spPr>
                    <a:xfrm>
                      <a:off x="1237061" y="1660043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62" name="Oval 61"/>
                    <p:cNvSpPr/>
                    <p:nvPr/>
                  </p:nvSpPr>
                  <p:spPr>
                    <a:xfrm>
                      <a:off x="1237061" y="1931595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63" name="Oval 62"/>
                    <p:cNvSpPr/>
                    <p:nvPr/>
                  </p:nvSpPr>
                  <p:spPr>
                    <a:xfrm>
                      <a:off x="1238692" y="1401250"/>
                      <a:ext cx="45719" cy="45719"/>
                    </a:xfrm>
                    <a:prstGeom prst="ellipse">
                      <a:avLst/>
                    </a:prstGeom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1238692" y="2379859"/>
                <a:ext cx="195084" cy="833117"/>
                <a:chOff x="1238692" y="2379859"/>
                <a:chExt cx="195084" cy="833117"/>
              </a:xfrm>
            </p:grpSpPr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238692" y="2379859"/>
                  <a:ext cx="0" cy="833117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1238692" y="3209989"/>
                  <a:ext cx="195084" cy="2987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/>
              <p:cNvGrpSpPr/>
              <p:nvPr/>
            </p:nvGrpSpPr>
            <p:grpSpPr>
              <a:xfrm>
                <a:off x="1293634" y="2707422"/>
                <a:ext cx="140140" cy="646599"/>
                <a:chOff x="1238692" y="2566377"/>
                <a:chExt cx="189178" cy="646599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>
                  <a:off x="1238692" y="2566377"/>
                  <a:ext cx="0" cy="646599"/>
                </a:xfrm>
                <a:prstGeom prst="line">
                  <a:avLst/>
                </a:prstGeom>
                <a:ln w="12700"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1238692" y="3212976"/>
                  <a:ext cx="189178" cy="0"/>
                </a:xfrm>
                <a:prstGeom prst="line">
                  <a:avLst/>
                </a:prstGeom>
                <a:ln w="1270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21" name="Group 4120"/>
            <p:cNvGrpSpPr/>
            <p:nvPr/>
          </p:nvGrpSpPr>
          <p:grpSpPr>
            <a:xfrm>
              <a:off x="1300985" y="3429000"/>
              <a:ext cx="47350" cy="261743"/>
              <a:chOff x="1028844" y="5039465"/>
              <a:chExt cx="47350" cy="261743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1028844" y="5147654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028844" y="5255489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030475" y="5039465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2296319" y="3429000"/>
              <a:ext cx="47350" cy="261743"/>
              <a:chOff x="1057419" y="5039465"/>
              <a:chExt cx="47350" cy="261743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1057419" y="5147654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1057419" y="5255489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1059050" y="5039465"/>
                <a:ext cx="45719" cy="45719"/>
              </a:xfrm>
              <a:prstGeom prst="ellipse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Vijaya" pitchFamily="34" charset="0"/>
                  <a:cs typeface="Vijaya" pitchFamily="34" charset="0"/>
                </a:endParaRP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4436553" y="3061757"/>
            <a:ext cx="12492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Vijaya" pitchFamily="34" charset="0"/>
                <a:cs typeface="Vijaya" pitchFamily="34" charset="0"/>
              </a:rPr>
              <a:t>Storage/  </a:t>
            </a:r>
            <a:endParaRPr lang="en-US" sz="1600" b="1" dirty="0" smtClean="0">
              <a:latin typeface="Vijaya" pitchFamily="34" charset="0"/>
              <a:cs typeface="Vijaya" pitchFamily="34" charset="0"/>
            </a:endParaRPr>
          </a:p>
          <a:p>
            <a:pPr algn="ctr"/>
            <a:r>
              <a:rPr lang="en-US" sz="1600" b="1" dirty="0" smtClean="0">
                <a:latin typeface="Vijaya" pitchFamily="34" charset="0"/>
                <a:cs typeface="Vijaya" pitchFamily="34" charset="0"/>
              </a:rPr>
              <a:t>Transmission </a:t>
            </a:r>
            <a:endParaRPr lang="en-US" sz="1600" b="1" dirty="0">
              <a:latin typeface="Vijaya" pitchFamily="34" charset="0"/>
              <a:cs typeface="Vijaya" pitchFamily="34" charset="0"/>
            </a:endParaRPr>
          </a:p>
          <a:p>
            <a:pPr algn="ctr"/>
            <a:r>
              <a:rPr lang="en-US" sz="1600" b="1" dirty="0">
                <a:latin typeface="Vijaya" pitchFamily="34" charset="0"/>
                <a:cs typeface="Vijaya" pitchFamily="34" charset="0"/>
              </a:rPr>
              <a:t>Medium</a:t>
            </a:r>
          </a:p>
        </p:txBody>
      </p:sp>
      <p:sp>
        <p:nvSpPr>
          <p:cNvPr id="80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16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1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68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>
                <a:latin typeface="Arial" pitchFamily="34" charset="0"/>
                <a:cs typeface="Arial" pitchFamily="34" charset="0"/>
              </a:rPr>
              <a:t>Virtual View Rendering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836712"/>
            <a:ext cx="7685819" cy="5783699"/>
            <a:chOff x="630597" y="836712"/>
            <a:chExt cx="7685819" cy="5783699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836712"/>
              <a:ext cx="1444128" cy="5783699"/>
              <a:chOff x="751384" y="711746"/>
              <a:chExt cx="1444128" cy="5783699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181894"/>
                <a:ext cx="1444128" cy="4864548"/>
                <a:chOff x="751384" y="1181894"/>
                <a:chExt cx="1444128" cy="4864548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439938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181894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969743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013342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8693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71174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644652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630251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614493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841161" y="1783339"/>
              <a:ext cx="3199210" cy="4750150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  <a:gd name="connsiteX0" fmla="*/ 0 w 3624089"/>
                <a:gd name="connsiteY0" fmla="*/ 4204676 h 4764473"/>
                <a:gd name="connsiteX1" fmla="*/ 3624089 w 3624089"/>
                <a:gd name="connsiteY1" fmla="*/ 0 h 4764473"/>
                <a:gd name="connsiteX2" fmla="*/ 1431175 w 3624089"/>
                <a:gd name="connsiteY2" fmla="*/ 4764473 h 4764473"/>
                <a:gd name="connsiteX3" fmla="*/ 0 w 3624089"/>
                <a:gd name="connsiteY3" fmla="*/ 4204676 h 4764473"/>
                <a:gd name="connsiteX0" fmla="*/ 0 w 3199210"/>
                <a:gd name="connsiteY0" fmla="*/ 4399936 h 4764473"/>
                <a:gd name="connsiteX1" fmla="*/ 3199210 w 3199210"/>
                <a:gd name="connsiteY1" fmla="*/ 0 h 4764473"/>
                <a:gd name="connsiteX2" fmla="*/ 1006296 w 3199210"/>
                <a:gd name="connsiteY2" fmla="*/ 4764473 h 4764473"/>
                <a:gd name="connsiteX3" fmla="*/ 0 w 3199210"/>
                <a:gd name="connsiteY3" fmla="*/ 4399936 h 4764473"/>
                <a:gd name="connsiteX0" fmla="*/ 0 w 3199210"/>
                <a:gd name="connsiteY0" fmla="*/ 4399936 h 4750150"/>
                <a:gd name="connsiteX1" fmla="*/ 3199210 w 3199210"/>
                <a:gd name="connsiteY1" fmla="*/ 0 h 4750150"/>
                <a:gd name="connsiteX2" fmla="*/ 1022060 w 3199210"/>
                <a:gd name="connsiteY2" fmla="*/ 4750150 h 4750150"/>
                <a:gd name="connsiteX3" fmla="*/ 0 w 3199210"/>
                <a:gd name="connsiteY3" fmla="*/ 4399936 h 47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99210" h="4750150">
                  <a:moveTo>
                    <a:pt x="0" y="4399936"/>
                  </a:moveTo>
                  <a:lnTo>
                    <a:pt x="3199210" y="0"/>
                  </a:lnTo>
                  <a:lnTo>
                    <a:pt x="1022060" y="4750150"/>
                  </a:lnTo>
                  <a:lnTo>
                    <a:pt x="0" y="4399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  <p:pic>
        <p:nvPicPr>
          <p:cNvPr id="34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WatercolorSponge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32473"/>
            <a:ext cx="1450248" cy="108768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9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217178"/>
              </p:ext>
            </p:extLst>
          </p:nvPr>
        </p:nvGraphicFramePr>
        <p:xfrm>
          <a:off x="8326504" y="2897730"/>
          <a:ext cx="695325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82" name="Equation" r:id="rId10" imgW="368280" imgH="177480" progId="Equation.3">
                  <p:embed/>
                </p:oleObj>
              </mc:Choice>
              <mc:Fallback>
                <p:oleObj name="Equation" r:id="rId10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6504" y="2897730"/>
                        <a:ext cx="695325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264135"/>
              </p:ext>
            </p:extLst>
          </p:nvPr>
        </p:nvGraphicFramePr>
        <p:xfrm>
          <a:off x="8317996" y="1638134"/>
          <a:ext cx="71913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83" name="Equation" r:id="rId12" imgW="380880" imgH="177480" progId="Equation.3">
                  <p:embed/>
                </p:oleObj>
              </mc:Choice>
              <mc:Fallback>
                <p:oleObj name="Equation" r:id="rId12" imgW="3808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7996" y="1638134"/>
                        <a:ext cx="71913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765995"/>
              </p:ext>
            </p:extLst>
          </p:nvPr>
        </p:nvGraphicFramePr>
        <p:xfrm>
          <a:off x="8329108" y="5371934"/>
          <a:ext cx="69532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84" name="Equation" r:id="rId14" imgW="368280" imgH="177480" progId="Equation.3">
                  <p:embed/>
                </p:oleObj>
              </mc:Choice>
              <mc:Fallback>
                <p:oleObj name="Equation" r:id="rId14" imgW="36828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9108" y="5371934"/>
                        <a:ext cx="69532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279284"/>
              </p:ext>
            </p:extLst>
          </p:nvPr>
        </p:nvGraphicFramePr>
        <p:xfrm>
          <a:off x="8443913" y="4164013"/>
          <a:ext cx="527050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85" name="Equation" r:id="rId16" imgW="279360" imgH="177480" progId="Equation.3">
                  <p:embed/>
                </p:oleObj>
              </mc:Choice>
              <mc:Fallback>
                <p:oleObj name="Equation" r:id="rId16" imgW="2793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3913" y="4164013"/>
                        <a:ext cx="527050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4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/>
          <p:cNvGrpSpPr/>
          <p:nvPr/>
        </p:nvGrpSpPr>
        <p:grpSpPr>
          <a:xfrm>
            <a:off x="-3175" y="1061120"/>
            <a:ext cx="1613676" cy="5122435"/>
            <a:chOff x="209279" y="1061120"/>
            <a:chExt cx="1613676" cy="5122435"/>
          </a:xfrm>
        </p:grpSpPr>
        <p:grpSp>
          <p:nvGrpSpPr>
            <p:cNvPr id="85" name="Group 84"/>
            <p:cNvGrpSpPr/>
            <p:nvPr/>
          </p:nvGrpSpPr>
          <p:grpSpPr>
            <a:xfrm>
              <a:off x="372916" y="1393726"/>
              <a:ext cx="1450039" cy="4789829"/>
              <a:chOff x="880542" y="1124744"/>
              <a:chExt cx="1450039" cy="4789829"/>
            </a:xfrm>
          </p:grpSpPr>
          <p:pic>
            <p:nvPicPr>
              <p:cNvPr id="91" name="Picture 4" descr="C:\Coding\Projects\DepthEnhancementTool\DET\DETTest\Newspaper\log\cReferenceDepth2.bmp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542" y="4830893"/>
                <a:ext cx="1444985" cy="10836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9" name="Group 88"/>
              <p:cNvGrpSpPr/>
              <p:nvPr/>
            </p:nvGrpSpPr>
            <p:grpSpPr>
              <a:xfrm>
                <a:off x="882356" y="1124744"/>
                <a:ext cx="1448225" cy="2955888"/>
                <a:chOff x="56639" y="1537469"/>
                <a:chExt cx="1448225" cy="2955888"/>
              </a:xfrm>
            </p:grpSpPr>
            <p:pic>
              <p:nvPicPr>
                <p:cNvPr id="97" name="Picture 2" descr="C:\Coding\Projects\DepthEnhancementTool\DET\DETTest\Newspaper\log\cReferenceDepth0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39" y="1537469"/>
                  <a:ext cx="1444984" cy="10836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5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879" y="3409677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aphicFrame>
          <p:nvGraphicFramePr>
            <p:cNvPr id="86" name="Object 8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29235006"/>
                </p:ext>
              </p:extLst>
            </p:nvPr>
          </p:nvGraphicFramePr>
          <p:xfrm>
            <a:off x="209279" y="2946400"/>
            <a:ext cx="103187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18" name="Equation" r:id="rId6" imgW="545760" imgH="177480" progId="Equation.3">
                    <p:embed/>
                  </p:oleObj>
                </mc:Choice>
                <mc:Fallback>
                  <p:oleObj name="Equation" r:id="rId6" imgW="54576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279" y="2946400"/>
                          <a:ext cx="103187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Object 8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30468743"/>
                </p:ext>
              </p:extLst>
            </p:nvPr>
          </p:nvGraphicFramePr>
          <p:xfrm>
            <a:off x="381571" y="1061120"/>
            <a:ext cx="719137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19" name="Equation" r:id="rId8" imgW="380880" imgH="177480" progId="Equation.3">
                    <p:embed/>
                  </p:oleObj>
                </mc:Choice>
                <mc:Fallback>
                  <p:oleObj name="Equation" r:id="rId8" imgW="3808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571" y="1061120"/>
                          <a:ext cx="719137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8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5538255"/>
                </p:ext>
              </p:extLst>
            </p:nvPr>
          </p:nvGraphicFramePr>
          <p:xfrm>
            <a:off x="392683" y="4794920"/>
            <a:ext cx="695325" cy="341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620" name="Equation" r:id="rId10" imgW="368280" imgH="177480" progId="Equation.3">
                    <p:embed/>
                  </p:oleObj>
                </mc:Choice>
                <mc:Fallback>
                  <p:oleObj name="Equation" r:id="rId10" imgW="36828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683" y="4794920"/>
                          <a:ext cx="695325" cy="3413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3970" name="Picture 2" descr="C:\Coding\Projects\DepthEnhancementTool\DET\DETTest\Newspaper\log\EnhancedDepthMap02.bmp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0" y="509987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Coding\Projects\DepthEnhancementTool\DET\DETTest\Newspaper\log\EnhancedDepthMap00.bm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2" y="1393725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C:\Coding\Projects\DepthEnhancementTool\DET\DETTest\Newspaper\log\EnhancedDepthMap01.bmp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61" y="3274374"/>
            <a:ext cx="1444905" cy="108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38378" y="6183555"/>
            <a:ext cx="186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Enhanced depth </a:t>
            </a:r>
            <a:r>
              <a:rPr lang="en-US" dirty="0">
                <a:latin typeface="Vijaya" pitchFamily="34" charset="0"/>
                <a:cs typeface="Vijaya" pitchFamily="34" charset="0"/>
              </a:rPr>
              <a:t>m</a:t>
            </a:r>
            <a:r>
              <a:rPr lang="en-US" dirty="0" smtClean="0">
                <a:latin typeface="Vijaya" pitchFamily="34" charset="0"/>
                <a:cs typeface="Vijaya" pitchFamily="34" charset="0"/>
              </a:rPr>
              <a:t>aps </a:t>
            </a:r>
          </a:p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resulting from SDI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160462" y="1061120"/>
            <a:ext cx="1618084" cy="5270778"/>
            <a:chOff x="372916" y="1061120"/>
            <a:chExt cx="1618084" cy="5270778"/>
          </a:xfrm>
        </p:grpSpPr>
        <p:grpSp>
          <p:nvGrpSpPr>
            <p:cNvPr id="84" name="Group 83"/>
            <p:cNvGrpSpPr/>
            <p:nvPr/>
          </p:nvGrpSpPr>
          <p:grpSpPr>
            <a:xfrm>
              <a:off x="372916" y="1061120"/>
              <a:ext cx="1618084" cy="5270778"/>
              <a:chOff x="372916" y="1061120"/>
              <a:chExt cx="1618084" cy="5270778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372916" y="1393726"/>
                <a:ext cx="1618084" cy="4938172"/>
                <a:chOff x="880542" y="1124744"/>
                <a:chExt cx="1618084" cy="4938172"/>
              </a:xfrm>
            </p:grpSpPr>
            <p:pic>
              <p:nvPicPr>
                <p:cNvPr id="91" name="Picture 4" descr="C:\Coding\Projects\DepthEnhancementTool\DET\DETTest\Newspaper\log\cReferenceDepth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0542" y="4830893"/>
                  <a:ext cx="1444985" cy="1083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89" name="Group 88"/>
                <p:cNvGrpSpPr/>
                <p:nvPr/>
              </p:nvGrpSpPr>
              <p:grpSpPr>
                <a:xfrm>
                  <a:off x="882356" y="1124744"/>
                  <a:ext cx="1616270" cy="4938172"/>
                  <a:chOff x="56639" y="1537469"/>
                  <a:chExt cx="1616270" cy="4938172"/>
                </a:xfrm>
              </p:grpSpPr>
              <p:grpSp>
                <p:nvGrpSpPr>
                  <p:cNvPr id="93" name="Group 92"/>
                  <p:cNvGrpSpPr/>
                  <p:nvPr/>
                </p:nvGrpSpPr>
                <p:grpSpPr>
                  <a:xfrm>
                    <a:off x="56639" y="1537469"/>
                    <a:ext cx="1616270" cy="1274690"/>
                    <a:chOff x="56639" y="1068313"/>
                    <a:chExt cx="1616270" cy="1274690"/>
                  </a:xfrm>
                </p:grpSpPr>
                <p:pic>
                  <p:nvPicPr>
                    <p:cNvPr id="97" name="Picture 2" descr="C:\Coding\Projects\DepthEnhancementTool\DET\DETTest\Newspaper\log\cReferenceDepth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6639" y="1068313"/>
                      <a:ext cx="1444984" cy="108367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8" name="Picture 4" descr="C:\Coding\Projects\DepthEnhancementTool\DET\DETTest\Newspaper\src_view_0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2749" y="1262882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94" name="Group 93"/>
                  <p:cNvGrpSpPr/>
                  <p:nvPr/>
                </p:nvGrpSpPr>
                <p:grpSpPr>
                  <a:xfrm>
                    <a:off x="59879" y="3409677"/>
                    <a:ext cx="1613030" cy="3065964"/>
                    <a:chOff x="59837" y="1317885"/>
                    <a:chExt cx="1613030" cy="3065964"/>
                  </a:xfrm>
                </p:grpSpPr>
                <p:pic>
                  <p:nvPicPr>
                    <p:cNvPr id="95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9837" y="1317885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6" name="Picture 3" descr="C:\Coding\Projects\DepthEnhancementTool\DET\DETTest\Newspaper\src_view_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37269" y="3307150"/>
                      <a:ext cx="1435598" cy="10766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aphicFrame>
            <p:nvGraphicFramePr>
              <p:cNvPr id="87" name="Object 8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7298628"/>
                  </p:ext>
                </p:extLst>
              </p:nvPr>
            </p:nvGraphicFramePr>
            <p:xfrm>
              <a:off x="381571" y="1061120"/>
              <a:ext cx="719137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642" name="Equation" r:id="rId8" imgW="380880" imgH="177480" progId="Equation.3">
                      <p:embed/>
                    </p:oleObj>
                  </mc:Choice>
                  <mc:Fallback>
                    <p:oleObj name="Equation" r:id="rId8" imgW="3808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1571" y="1061120"/>
                            <a:ext cx="719137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8" name="Object 8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9456572"/>
                  </p:ext>
                </p:extLst>
              </p:nvPr>
            </p:nvGraphicFramePr>
            <p:xfrm>
              <a:off x="392683" y="4794920"/>
              <a:ext cx="695325" cy="3413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1643" name="Equation" r:id="rId10" imgW="368280" imgH="177480" progId="Equation.3">
                      <p:embed/>
                    </p:oleObj>
                  </mc:Choice>
                  <mc:Fallback>
                    <p:oleObj name="Equation" r:id="rId10" imgW="368280" imgH="177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2683" y="4794920"/>
                            <a:ext cx="695325" cy="34131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61" name="Picture 2" descr="C:\Coding\Projects\DepthEnhancementTool\DET\DETTest\Newspaper\src_view_1.bmp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40" y="3442953"/>
              <a:ext cx="1440160" cy="1080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128472" y="6331898"/>
            <a:ext cx="186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Vijaya" pitchFamily="34" charset="0"/>
                <a:cs typeface="Vijaya" pitchFamily="34" charset="0"/>
              </a:rPr>
              <a:t>Multiview Texture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324072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44" name="Equation" r:id="rId13" imgW="545760" imgH="177480" progId="Equation.3">
                  <p:embed/>
                </p:oleObj>
              </mc:Choice>
              <mc:Fallback>
                <p:oleObj name="Equation" r:id="rId13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79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60462" y="841563"/>
            <a:ext cx="4298521" cy="5490335"/>
            <a:chOff x="160462" y="841563"/>
            <a:chExt cx="4298521" cy="5490335"/>
          </a:xfrm>
        </p:grpSpPr>
        <p:grpSp>
          <p:nvGrpSpPr>
            <p:cNvPr id="24" name="Group 23"/>
            <p:cNvGrpSpPr/>
            <p:nvPr/>
          </p:nvGrpSpPr>
          <p:grpSpPr>
            <a:xfrm>
              <a:off x="160462" y="1061120"/>
              <a:ext cx="4067666" cy="5270778"/>
              <a:chOff x="372916" y="1061120"/>
              <a:chExt cx="4067666" cy="52707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2916" y="1061120"/>
                <a:ext cx="4067666" cy="5270778"/>
                <a:chOff x="372916" y="1061120"/>
                <a:chExt cx="4067666" cy="5270778"/>
              </a:xfrm>
            </p:grpSpPr>
            <p:grpSp>
              <p:nvGrpSpPr>
                <p:cNvPr id="74" name="Group 73"/>
                <p:cNvGrpSpPr/>
                <p:nvPr/>
              </p:nvGrpSpPr>
              <p:grpSpPr>
                <a:xfrm>
                  <a:off x="3005203" y="1484784"/>
                  <a:ext cx="1435379" cy="4792801"/>
                  <a:chOff x="2141597" y="1218962"/>
                  <a:chExt cx="1435379" cy="4792801"/>
                </a:xfrm>
              </p:grpSpPr>
              <p:pic>
                <p:nvPicPr>
                  <p:cNvPr id="75" name="Picture 74" descr="C:\Coding\Projects\SDIBR\ConnectionInfoViewSynthesis\CVSynthesis\CVSTest\v0.bmp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4518" y="1218962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76" descr="C:\Coding\Projects\SDIBR\ConnectionInfoViewSynthesis\CVSynthesis\CVSTest\v2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1597" y="4937420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Right Arrow 77"/>
                <p:cNvSpPr/>
                <p:nvPr/>
              </p:nvSpPr>
              <p:spPr>
                <a:xfrm>
                  <a:off x="1891920" y="158047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79" name="Right Arrow 78"/>
                <p:cNvSpPr/>
                <p:nvPr/>
              </p:nvSpPr>
              <p:spPr>
                <a:xfrm>
                  <a:off x="1891920" y="344295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80" name="Right Arrow 79"/>
                <p:cNvSpPr/>
                <p:nvPr/>
              </p:nvSpPr>
              <p:spPr>
                <a:xfrm>
                  <a:off x="1891920" y="529236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72916" y="1061120"/>
                  <a:ext cx="1618084" cy="5270778"/>
                  <a:chOff x="372916" y="1061120"/>
                  <a:chExt cx="1618084" cy="527077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372916" y="1393726"/>
                    <a:ext cx="1618084" cy="4938172"/>
                    <a:chOff x="880542" y="1124744"/>
                    <a:chExt cx="1618084" cy="4938172"/>
                  </a:xfrm>
                </p:grpSpPr>
                <p:pic>
                  <p:nvPicPr>
                    <p:cNvPr id="91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542" y="4830893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882356" y="1124744"/>
                      <a:ext cx="1616270" cy="4938172"/>
                      <a:chOff x="56639" y="1537469"/>
                      <a:chExt cx="1616270" cy="4938172"/>
                    </a:xfrm>
                  </p:grpSpPr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56639" y="1537469"/>
                        <a:ext cx="1616270" cy="1274690"/>
                        <a:chOff x="56639" y="1068313"/>
                        <a:chExt cx="1616270" cy="1274690"/>
                      </a:xfrm>
                    </p:grpSpPr>
                    <p:pic>
                      <p:nvPicPr>
                        <p:cNvPr id="97" name="Picture 2" descr="C:\Coding\Projects\DepthEnhancementTool\DET\DETTest\Newspaper\log\cReferenceDepth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39" y="1068313"/>
                          <a:ext cx="1444984" cy="108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8" name="Picture 4" descr="C:\Coding\Projects\DepthEnhancementTool\DET\DETTest\Newspaper\src_view_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49" y="1262882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59879" y="3409677"/>
                        <a:ext cx="1613030" cy="3065964"/>
                        <a:chOff x="59837" y="1317885"/>
                        <a:chExt cx="1613030" cy="3065964"/>
                      </a:xfrm>
                    </p:grpSpPr>
                    <p:pic>
                      <p:nvPicPr>
                        <p:cNvPr id="95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37" y="1317885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6" name="Picture 3" descr="C:\Coding\Projects\DepthEnhancementTool\DET\DETTest\Newspaper\src_view_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69" y="3307150"/>
                          <a:ext cx="1435598" cy="107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aphicFrame>
                <p:nvGraphicFramePr>
                  <p:cNvPr id="87" name="Object 8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78655271"/>
                      </p:ext>
                    </p:extLst>
                  </p:nvPr>
                </p:nvGraphicFramePr>
                <p:xfrm>
                  <a:off x="381571" y="1061120"/>
                  <a:ext cx="719137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666" name="Equation" r:id="rId10" imgW="380880" imgH="177480" progId="Equation.3">
                          <p:embed/>
                        </p:oleObj>
                      </mc:Choice>
                      <mc:Fallback>
                        <p:oleObj name="Equation" r:id="rId10" imgW="3808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571" y="1061120"/>
                                <a:ext cx="719137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Object 8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602168440"/>
                      </p:ext>
                    </p:extLst>
                  </p:nvPr>
                </p:nvGraphicFramePr>
                <p:xfrm>
                  <a:off x="392683" y="4794920"/>
                  <a:ext cx="695325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2667" name="Equation" r:id="rId12" imgW="368280" imgH="177480" progId="Equation.3">
                          <p:embed/>
                        </p:oleObj>
                      </mc:Choice>
                      <mc:Fallback>
                        <p:oleObj name="Equation" r:id="rId12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3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2683" y="4794920"/>
                                <a:ext cx="695325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61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40" y="344295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1" name="Picture 100" descr="C:\Coding\Projects\SDIBR\ConnectionInfoViewSynthesis\CVSynthesis\CVSTest\v1.bmp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8124" y="3334782"/>
                <a:ext cx="1432458" cy="10743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/>
            <p:cNvSpPr txBox="1"/>
            <p:nvPr/>
          </p:nvSpPr>
          <p:spPr>
            <a:xfrm>
              <a:off x="2558972" y="841563"/>
              <a:ext cx="19000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Warped views </a:t>
              </a:r>
            </a:p>
            <a:p>
              <a:pPr algn="ctr"/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at virtual </a:t>
              </a:r>
              <a:r>
                <a:rPr lang="en-US" b="1" dirty="0">
                  <a:latin typeface="Vijaya" pitchFamily="34" charset="0"/>
                  <a:cs typeface="Vijaya" pitchFamily="34" charset="0"/>
                </a:rPr>
                <a:t>v</a:t>
              </a:r>
              <a:r>
                <a:rPr lang="en-US" b="1" dirty="0" smtClean="0">
                  <a:latin typeface="Vijaya" pitchFamily="34" charset="0"/>
                  <a:cs typeface="Vijaya" pitchFamily="34" charset="0"/>
                </a:rPr>
                <a:t>iewpoint n</a:t>
              </a:r>
              <a:endParaRPr lang="en-US" b="1" dirty="0">
                <a:latin typeface="Vijaya" pitchFamily="34" charset="0"/>
                <a:cs typeface="Vijaya" pitchFamily="34" charset="0"/>
              </a:endParaRPr>
            </a:p>
          </p:txBody>
        </p:sp>
      </p:grpSp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324072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8" name="Equation" r:id="rId16" imgW="545760" imgH="177480" progId="Equation.3">
                  <p:embed/>
                </p:oleObj>
              </mc:Choice>
              <mc:Fallback>
                <p:oleObj name="Equation" r:id="rId16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01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160462" y="1061120"/>
            <a:ext cx="5630902" cy="5270778"/>
            <a:chOff x="372916" y="1061120"/>
            <a:chExt cx="5630902" cy="5270778"/>
          </a:xfrm>
        </p:grpSpPr>
        <p:grpSp>
          <p:nvGrpSpPr>
            <p:cNvPr id="23" name="Group 22"/>
            <p:cNvGrpSpPr/>
            <p:nvPr/>
          </p:nvGrpSpPr>
          <p:grpSpPr>
            <a:xfrm>
              <a:off x="372916" y="1061120"/>
              <a:ext cx="5630902" cy="5270778"/>
              <a:chOff x="372916" y="1061120"/>
              <a:chExt cx="5630902" cy="5270778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372916" y="1061120"/>
                <a:ext cx="5630902" cy="5270778"/>
                <a:chOff x="372916" y="1061120"/>
                <a:chExt cx="5630902" cy="5270778"/>
              </a:xfrm>
            </p:grpSpPr>
            <p:pic>
              <p:nvPicPr>
                <p:cNvPr id="71" name="Picture 3" descr="C:\Coding\Projects\SDIBR\ConnectionInfoViewSynthesis\CVSynthesis\CVSTest\log\cWarpInfo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62617" y="4221396"/>
                  <a:ext cx="1441201" cy="108090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4" name="Group 73"/>
                <p:cNvGrpSpPr/>
                <p:nvPr/>
              </p:nvGrpSpPr>
              <p:grpSpPr>
                <a:xfrm>
                  <a:off x="3005203" y="1484784"/>
                  <a:ext cx="1435379" cy="4792801"/>
                  <a:chOff x="2141597" y="1218962"/>
                  <a:chExt cx="1435379" cy="4792801"/>
                </a:xfrm>
              </p:grpSpPr>
              <p:pic>
                <p:nvPicPr>
                  <p:cNvPr id="75" name="Picture 74" descr="C:\Coding\Projects\SDIBR\ConnectionInfoViewSynthesis\CVSynthesis\CVSTest\v0.bmp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4518" y="1218962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77" name="Picture 76" descr="C:\Coding\Projects\SDIBR\ConnectionInfoViewSynthesis\CVSynthesis\CVSTest\v2.bmp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41597" y="4937420"/>
                    <a:ext cx="1432458" cy="10743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78" name="Right Arrow 77"/>
                <p:cNvSpPr/>
                <p:nvPr/>
              </p:nvSpPr>
              <p:spPr>
                <a:xfrm>
                  <a:off x="1891920" y="158047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79" name="Right Arrow 78"/>
                <p:cNvSpPr/>
                <p:nvPr/>
              </p:nvSpPr>
              <p:spPr>
                <a:xfrm>
                  <a:off x="1891920" y="344295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sp>
              <p:nvSpPr>
                <p:cNvPr id="80" name="Right Arrow 79"/>
                <p:cNvSpPr/>
                <p:nvPr/>
              </p:nvSpPr>
              <p:spPr>
                <a:xfrm>
                  <a:off x="1891920" y="5292363"/>
                  <a:ext cx="1087822" cy="857999"/>
                </a:xfrm>
                <a:prstGeom prst="rightArrow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9050">
                  <a:noFill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  <a:latin typeface="Vijaya" pitchFamily="34" charset="0"/>
                      <a:cs typeface="Vijaya" pitchFamily="34" charset="0"/>
                    </a:rPr>
                    <a:t>Warping</a:t>
                  </a:r>
                  <a:endParaRPr lang="en-US" sz="1600" b="1" dirty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endParaRPr>
                </a:p>
              </p:txBody>
            </p:sp>
            <p:grpSp>
              <p:nvGrpSpPr>
                <p:cNvPr id="84" name="Group 83"/>
                <p:cNvGrpSpPr/>
                <p:nvPr/>
              </p:nvGrpSpPr>
              <p:grpSpPr>
                <a:xfrm>
                  <a:off x="372916" y="1061120"/>
                  <a:ext cx="1618084" cy="5270778"/>
                  <a:chOff x="372916" y="1061120"/>
                  <a:chExt cx="1618084" cy="5270778"/>
                </a:xfrm>
              </p:grpSpPr>
              <p:grpSp>
                <p:nvGrpSpPr>
                  <p:cNvPr id="85" name="Group 84"/>
                  <p:cNvGrpSpPr/>
                  <p:nvPr/>
                </p:nvGrpSpPr>
                <p:grpSpPr>
                  <a:xfrm>
                    <a:off x="372916" y="1393726"/>
                    <a:ext cx="1618084" cy="4938172"/>
                    <a:chOff x="880542" y="1124744"/>
                    <a:chExt cx="1618084" cy="4938172"/>
                  </a:xfrm>
                </p:grpSpPr>
                <p:pic>
                  <p:nvPicPr>
                    <p:cNvPr id="91" name="Picture 4" descr="C:\Coding\Projects\DepthEnhancementTool\DET\DETTest\Newspaper\log\cReferenceDepth2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80542" y="4830893"/>
                      <a:ext cx="1444985" cy="108368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89" name="Group 88"/>
                    <p:cNvGrpSpPr/>
                    <p:nvPr/>
                  </p:nvGrpSpPr>
                  <p:grpSpPr>
                    <a:xfrm>
                      <a:off x="882356" y="1124744"/>
                      <a:ext cx="1616270" cy="4938172"/>
                      <a:chOff x="56639" y="1537469"/>
                      <a:chExt cx="1616270" cy="4938172"/>
                    </a:xfrm>
                  </p:grpSpPr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56639" y="1537469"/>
                        <a:ext cx="1616270" cy="1274690"/>
                        <a:chOff x="56639" y="1068313"/>
                        <a:chExt cx="1616270" cy="1274690"/>
                      </a:xfrm>
                    </p:grpSpPr>
                    <p:pic>
                      <p:nvPicPr>
                        <p:cNvPr id="97" name="Picture 2" descr="C:\Coding\Projects\DepthEnhancementTool\DET\DETTest\Newspaper\log\cReferenceDepth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639" y="1068313"/>
                          <a:ext cx="1444984" cy="10836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8" name="Picture 4" descr="C:\Coding\Projects\DepthEnhancementTool\DET\DETTest\Newspaper\src_view_0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749" y="1262882"/>
                          <a:ext cx="1440160" cy="10801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grpSp>
                    <p:nvGrpSpPr>
                      <p:cNvPr id="94" name="Group 93"/>
                      <p:cNvGrpSpPr/>
                      <p:nvPr/>
                    </p:nvGrpSpPr>
                    <p:grpSpPr>
                      <a:xfrm>
                        <a:off x="59879" y="3409677"/>
                        <a:ext cx="1613030" cy="3065964"/>
                        <a:chOff x="59837" y="1317885"/>
                        <a:chExt cx="1613030" cy="3065964"/>
                      </a:xfrm>
                    </p:grpSpPr>
                    <p:pic>
                      <p:nvPicPr>
                        <p:cNvPr id="95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837" y="1317885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96" name="Picture 3" descr="C:\Coding\Projects\DepthEnhancementTool\DET\DETTest\Newspaper\src_view_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269" y="3307150"/>
                          <a:ext cx="1435598" cy="107669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</p:grpSp>
              <p:graphicFrame>
                <p:nvGraphicFramePr>
                  <p:cNvPr id="87" name="Object 86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67586787"/>
                      </p:ext>
                    </p:extLst>
                  </p:nvPr>
                </p:nvGraphicFramePr>
                <p:xfrm>
                  <a:off x="381571" y="1061120"/>
                  <a:ext cx="719137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3780" name="Equation" r:id="rId11" imgW="380880" imgH="177480" progId="Equation.3">
                          <p:embed/>
                        </p:oleObj>
                      </mc:Choice>
                      <mc:Fallback>
                        <p:oleObj name="Equation" r:id="rId11" imgW="3808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2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81571" y="1061120"/>
                                <a:ext cx="719137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88" name="Object 87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177915593"/>
                      </p:ext>
                    </p:extLst>
                  </p:nvPr>
                </p:nvGraphicFramePr>
                <p:xfrm>
                  <a:off x="392683" y="4794920"/>
                  <a:ext cx="695325" cy="341313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103781" name="Equation" r:id="rId13" imgW="368280" imgH="177480" progId="Equation.3">
                          <p:embed/>
                        </p:oleObj>
                      </mc:Choice>
                      <mc:Fallback>
                        <p:oleObj name="Equation" r:id="rId13" imgW="368280" imgH="17748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4"/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92683" y="4794920"/>
                                <a:ext cx="695325" cy="341313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61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0840" y="344295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9" name="TextBox 98"/>
              <p:cNvSpPr txBox="1"/>
              <p:nvPr/>
            </p:nvSpPr>
            <p:spPr>
              <a:xfrm>
                <a:off x="2471898" y="4482286"/>
                <a:ext cx="21685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Vijaya" pitchFamily="34" charset="0"/>
                    <a:cs typeface="Vijaya" pitchFamily="34" charset="0"/>
                  </a:rPr>
                  <a:t>Masked Inter-view </a:t>
                </a:r>
              </a:p>
              <a:p>
                <a:pPr algn="ctr"/>
                <a:r>
                  <a:rPr lang="en-US" b="1" dirty="0" smtClean="0">
                    <a:latin typeface="Vijaya" pitchFamily="34" charset="0"/>
                    <a:cs typeface="Vijaya" pitchFamily="34" charset="0"/>
                  </a:rPr>
                  <a:t>Connection Information</a:t>
                </a:r>
                <a:endParaRPr lang="en-US" b="1" dirty="0">
                  <a:latin typeface="Vijaya" pitchFamily="34" charset="0"/>
                  <a:cs typeface="Vijaya" pitchFamily="34" charset="0"/>
                </a:endParaRPr>
              </a:p>
            </p:txBody>
          </p:sp>
        </p:grpSp>
        <p:pic>
          <p:nvPicPr>
            <p:cNvPr id="101" name="Picture 100" descr="C:\Coding\Projects\SDIBR\ConnectionInfoViewSynthesis\CVSynthesis\CVSTest\v1.bmp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124" y="3334782"/>
              <a:ext cx="1432458" cy="1074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2558972" y="841563"/>
            <a:ext cx="190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Warped views </a:t>
            </a:r>
          </a:p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at virtual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v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iewpoint n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2324072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2" name="Equation" r:id="rId17" imgW="545760" imgH="177480" progId="Equation.3">
                  <p:embed/>
                </p:oleObj>
              </mc:Choice>
              <mc:Fallback>
                <p:oleObj name="Equation" r:id="rId17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Virtual View Rendering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17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ight Arrow 102"/>
          <p:cNvSpPr/>
          <p:nvPr/>
        </p:nvSpPr>
        <p:spPr>
          <a:xfrm>
            <a:off x="5835402" y="4311800"/>
            <a:ext cx="239172" cy="857999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cxnSp>
        <p:nvCxnSpPr>
          <p:cNvPr id="29" name="Elbow Connector 28"/>
          <p:cNvCxnSpPr>
            <a:stCxn id="101" idx="3"/>
            <a:endCxn id="25" idx="0"/>
          </p:cNvCxnSpPr>
          <p:nvPr/>
        </p:nvCxnSpPr>
        <p:spPr>
          <a:xfrm>
            <a:off x="4228128" y="3871954"/>
            <a:ext cx="2475477" cy="41136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75" idx="3"/>
            <a:endCxn id="25" idx="0"/>
          </p:cNvCxnSpPr>
          <p:nvPr/>
        </p:nvCxnSpPr>
        <p:spPr>
          <a:xfrm>
            <a:off x="4228128" y="2021956"/>
            <a:ext cx="2475477" cy="2261363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77" idx="3"/>
            <a:endCxn id="25" idx="2"/>
          </p:cNvCxnSpPr>
          <p:nvPr/>
        </p:nvCxnSpPr>
        <p:spPr>
          <a:xfrm flipV="1">
            <a:off x="4225207" y="5197719"/>
            <a:ext cx="2478398" cy="542695"/>
          </a:xfrm>
          <a:prstGeom prst="bentConnector2">
            <a:avLst/>
          </a:prstGeom>
          <a:ln w="63500">
            <a:solidFill>
              <a:schemeClr val="tx2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60462" y="1061120"/>
            <a:ext cx="8884232" cy="5270778"/>
            <a:chOff x="160462" y="1061120"/>
            <a:chExt cx="8884232" cy="5270778"/>
          </a:xfrm>
        </p:grpSpPr>
        <p:grpSp>
          <p:nvGrpSpPr>
            <p:cNvPr id="26" name="Group 25"/>
            <p:cNvGrpSpPr/>
            <p:nvPr/>
          </p:nvGrpSpPr>
          <p:grpSpPr>
            <a:xfrm>
              <a:off x="160462" y="1061120"/>
              <a:ext cx="8698064" cy="5270778"/>
              <a:chOff x="174422" y="1061120"/>
              <a:chExt cx="8698064" cy="5270778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174422" y="1061120"/>
                <a:ext cx="8698064" cy="5270778"/>
                <a:chOff x="372916" y="1061120"/>
                <a:chExt cx="8698064" cy="5270778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372916" y="1061120"/>
                  <a:ext cx="8698064" cy="5270778"/>
                  <a:chOff x="372916" y="1061120"/>
                  <a:chExt cx="8698064" cy="5270778"/>
                </a:xfrm>
              </p:grpSpPr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372916" y="1061120"/>
                    <a:ext cx="8698064" cy="5270778"/>
                    <a:chOff x="372916" y="1061120"/>
                    <a:chExt cx="8698064" cy="5270778"/>
                  </a:xfrm>
                </p:grpSpPr>
                <p:graphicFrame>
                  <p:nvGraphicFramePr>
                    <p:cNvPr id="47" name="Object 46"/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788573540"/>
                        </p:ext>
                      </p:extLst>
                    </p:nvPr>
                  </p:nvGraphicFramePr>
                  <p:xfrm>
                    <a:off x="7993068" y="3845250"/>
                    <a:ext cx="1077912" cy="341313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119818" name="Equation" r:id="rId4" imgW="571320" imgH="177480" progId="Equation.3">
                            <p:embed/>
                          </p:oleObj>
                        </mc:Choice>
                        <mc:Fallback>
                          <p:oleObj name="Equation" r:id="rId4" imgW="571320" imgH="17748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5"/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993068" y="3845250"/>
                                  <a:ext cx="1077912" cy="34131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sp>
                  <p:nvSpPr>
                    <p:cNvPr id="62" name="Right Arrow 61"/>
                    <p:cNvSpPr/>
                    <p:nvPr/>
                  </p:nvSpPr>
                  <p:spPr>
                    <a:xfrm>
                      <a:off x="7548678" y="4305443"/>
                      <a:ext cx="23917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pic>
                  <p:nvPicPr>
                    <p:cNvPr id="71" name="Picture 3" descr="C:\Coding\Projects\SDIBR\ConnectionInfoViewSynthesis\CVSynthesis\CVSTest\log\cWarpInfo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62617" y="4221396"/>
                      <a:ext cx="1441201" cy="108090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3005203" y="1484784"/>
                      <a:ext cx="1435379" cy="4792801"/>
                      <a:chOff x="2141597" y="1218962"/>
                      <a:chExt cx="1435379" cy="4792801"/>
                    </a:xfrm>
                  </p:grpSpPr>
                  <p:pic>
                    <p:nvPicPr>
                      <p:cNvPr id="75" name="Picture 74" descr="C:\Coding\Projects\SDIBR\ConnectionInfoViewSynthesis\CVSynthesis\CVSTest\v0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518" y="1218962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77" name="Picture 76" descr="C:\Coding\Projects\SDIBR\ConnectionInfoViewSynthesis\CVSynthesis\CVSTest\v2.bmp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97" y="4937420"/>
                        <a:ext cx="1432458" cy="10743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78" name="Right Arrow 77"/>
                    <p:cNvSpPr/>
                    <p:nvPr/>
                  </p:nvSpPr>
                  <p:spPr>
                    <a:xfrm>
                      <a:off x="1891920" y="158047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79" name="Right Arrow 78"/>
                    <p:cNvSpPr/>
                    <p:nvPr/>
                  </p:nvSpPr>
                  <p:spPr>
                    <a:xfrm>
                      <a:off x="1891920" y="344295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sp>
                  <p:nvSpPr>
                    <p:cNvPr id="80" name="Right Arrow 79"/>
                    <p:cNvSpPr/>
                    <p:nvPr/>
                  </p:nvSpPr>
                  <p:spPr>
                    <a:xfrm>
                      <a:off x="1891920" y="5292363"/>
                      <a:ext cx="1087822" cy="857999"/>
                    </a:xfrm>
                    <a:prstGeom prst="rightArrow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ln w="19050">
                      <a:noFill/>
                    </a:ln>
                  </p:spPr>
                  <p:style>
                    <a:lnRef idx="1">
                      <a:schemeClr val="accent1"/>
                    </a:lnRef>
                    <a:fillRef idx="2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Vijaya" pitchFamily="34" charset="0"/>
                          <a:cs typeface="Vijaya" pitchFamily="34" charset="0"/>
                        </a:rPr>
                        <a:t>Warping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Vijaya" pitchFamily="34" charset="0"/>
                        <a:cs typeface="Vijaya" pitchFamily="34" charset="0"/>
                      </a:endParaRPr>
                    </a:p>
                  </p:txBody>
                </p:sp>
                <p:grpSp>
                  <p:nvGrpSpPr>
                    <p:cNvPr id="84" name="Group 83"/>
                    <p:cNvGrpSpPr/>
                    <p:nvPr/>
                  </p:nvGrpSpPr>
                  <p:grpSpPr>
                    <a:xfrm>
                      <a:off x="372916" y="1061120"/>
                      <a:ext cx="1618084" cy="5270778"/>
                      <a:chOff x="372916" y="1061120"/>
                      <a:chExt cx="1618084" cy="5270778"/>
                    </a:xfrm>
                  </p:grpSpPr>
                  <p:grpSp>
                    <p:nvGrpSpPr>
                      <p:cNvPr id="85" name="Group 84"/>
                      <p:cNvGrpSpPr/>
                      <p:nvPr/>
                    </p:nvGrpSpPr>
                    <p:grpSpPr>
                      <a:xfrm>
                        <a:off x="372916" y="1393726"/>
                        <a:ext cx="1618084" cy="4938172"/>
                        <a:chOff x="880542" y="1124744"/>
                        <a:chExt cx="1618084" cy="4938172"/>
                      </a:xfrm>
                    </p:grpSpPr>
                    <p:pic>
                      <p:nvPicPr>
                        <p:cNvPr id="91" name="Picture 4" descr="C:\Coding\Projects\DepthEnhancementTool\DET\DETTest\Newspaper\log\cReferenceDepth2.bmp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0542" y="4830893"/>
                          <a:ext cx="1444985" cy="10836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89" name="Group 88"/>
                        <p:cNvGrpSpPr/>
                        <p:nvPr/>
                      </p:nvGrpSpPr>
                      <p:grpSpPr>
                        <a:xfrm>
                          <a:off x="882356" y="1124744"/>
                          <a:ext cx="1616270" cy="4938172"/>
                          <a:chOff x="56639" y="1537469"/>
                          <a:chExt cx="1616270" cy="4938172"/>
                        </a:xfrm>
                      </p:grpSpPr>
                      <p:grpSp>
                        <p:nvGrpSpPr>
                          <p:cNvPr id="93" name="Group 92"/>
                          <p:cNvGrpSpPr/>
                          <p:nvPr/>
                        </p:nvGrpSpPr>
                        <p:grpSpPr>
                          <a:xfrm>
                            <a:off x="56639" y="1537469"/>
                            <a:ext cx="1616270" cy="1274690"/>
                            <a:chOff x="56639" y="1068313"/>
                            <a:chExt cx="1616270" cy="1274690"/>
                          </a:xfrm>
                        </p:grpSpPr>
                        <p:pic>
                          <p:nvPicPr>
                            <p:cNvPr id="97" name="Picture 2" descr="C:\Coding\Projects\DepthEnhancementTool\DET\DETTest\Newspaper\log\cReferenceDepth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6639" y="1068313"/>
                              <a:ext cx="1444984" cy="108367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8" name="Picture 4" descr="C:\Coding\Projects\DepthEnhancementTool\DET\DETTest\Newspaper\src_view_0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2749" y="1262882"/>
                              <a:ext cx="1440160" cy="1080121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grpSp>
                        <p:nvGrpSpPr>
                          <p:cNvPr id="94" name="Group 93"/>
                          <p:cNvGrpSpPr/>
                          <p:nvPr/>
                        </p:nvGrpSpPr>
                        <p:grpSpPr>
                          <a:xfrm>
                            <a:off x="59879" y="3409677"/>
                            <a:ext cx="1613030" cy="3065964"/>
                            <a:chOff x="59837" y="1317885"/>
                            <a:chExt cx="1613030" cy="3065964"/>
                          </a:xfrm>
                        </p:grpSpPr>
                        <p:pic>
                          <p:nvPicPr>
                            <p:cNvPr id="95" name="Picture 4" descr="C:\Coding\Projects\DepthEnhancementTool\DET\DETTest\Newspaper\log\cReferenceDepth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9837" y="1317885"/>
                              <a:ext cx="1444985" cy="108368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96" name="Picture 3" descr="C:\Coding\Projects\DepthEnhancementTool\DET\DETTest\Newspaper\src_view_2.bmp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 cstate="print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7269" y="3307150"/>
                              <a:ext cx="1435598" cy="107669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</p:grpSp>
                  </p:grpSp>
                  <p:graphicFrame>
                    <p:nvGraphicFramePr>
                      <p:cNvPr id="87" name="Object 86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3363674231"/>
                          </p:ext>
                        </p:extLst>
                      </p:nvPr>
                    </p:nvGraphicFramePr>
                    <p:xfrm>
                      <a:off x="381571" y="1061120"/>
                      <a:ext cx="719137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119819" name="Equation" r:id="rId13" imgW="380880" imgH="177480" progId="Equation.3">
                              <p:embed/>
                            </p:oleObj>
                          </mc:Choice>
                          <mc:Fallback>
                            <p:oleObj name="Equation" r:id="rId13" imgW="3808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4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81571" y="1061120"/>
                                    <a:ext cx="719137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  <p:graphicFrame>
                    <p:nvGraphicFramePr>
                      <p:cNvPr id="88" name="Object 87"/>
                      <p:cNvGraphicFramePr>
                        <a:graphicFrameLocks noChangeAspect="1"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839765174"/>
                          </p:ext>
                        </p:extLst>
                      </p:nvPr>
                    </p:nvGraphicFramePr>
                    <p:xfrm>
                      <a:off x="392683" y="4794920"/>
                      <a:ext cx="695325" cy="341313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spid="_x0000_s119820" name="Equation" r:id="rId15" imgW="368280" imgH="177480" progId="Equation.3">
                              <p:embed/>
                            </p:oleObj>
                          </mc:Choice>
                          <mc:Fallback>
                            <p:oleObj name="Equation" r:id="rId15" imgW="368280" imgH="17748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6"/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92683" y="4794920"/>
                                    <a:ext cx="695325" cy="3413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pic>
                  <p:nvPicPr>
                    <p:cNvPr id="61" name="Picture 2" descr="C:\Coding\Projects\DepthEnhancementTool\DET\DETTest\Newspaper\src_view_1.bmp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0840" y="3442953"/>
                      <a:ext cx="1440160" cy="108012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2471898" y="4482286"/>
                    <a:ext cx="216854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Masked Inter-view </a:t>
                    </a:r>
                  </a:p>
                  <a:p>
                    <a:pPr algn="ctr"/>
                    <a:r>
                      <a:rPr lang="en-US" b="1" dirty="0" smtClean="0">
                        <a:latin typeface="Vijaya" pitchFamily="34" charset="0"/>
                        <a:cs typeface="Vijaya" pitchFamily="34" charset="0"/>
                      </a:rPr>
                      <a:t>Connection Information</a:t>
                    </a:r>
                    <a:endParaRPr lang="en-US" b="1" dirty="0">
                      <a:latin typeface="Vijaya" pitchFamily="34" charset="0"/>
                      <a:cs typeface="Vijaya" pitchFamily="34" charset="0"/>
                    </a:endParaRPr>
                  </a:p>
                </p:txBody>
              </p:sp>
            </p:grpSp>
            <p:pic>
              <p:nvPicPr>
                <p:cNvPr id="101" name="Picture 100" descr="C:\Coding\Projects\SDIBR\ConnectionInfoViewSynthesis\CVSynthesis\CVSTest\v1.bmp"/>
                <p:cNvPicPr>
                  <a:picLocks noChangeAspect="1" noChangeArrowheads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08124" y="3334782"/>
                  <a:ext cx="1432458" cy="10743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" name="Rectangle 24"/>
              <p:cNvSpPr/>
              <p:nvPr/>
            </p:nvSpPr>
            <p:spPr>
              <a:xfrm>
                <a:off x="6123434" y="4283319"/>
                <a:ext cx="1188261" cy="9144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Connection-Adaptive </a:t>
                </a:r>
              </a:p>
              <a:p>
                <a:pPr algn="ctr"/>
                <a:r>
                  <a:rPr lang="en-US" sz="1400" b="1" dirty="0" smtClean="0">
                    <a:solidFill>
                      <a:schemeClr val="tx1"/>
                    </a:solidFill>
                    <a:latin typeface="Vijaya" pitchFamily="34" charset="0"/>
                    <a:cs typeface="Vijaya" pitchFamily="34" charset="0"/>
                  </a:rPr>
                  <a:t>Pixel Intensity Estimation</a:t>
                </a:r>
                <a:endParaRPr lang="en-US" sz="1400" b="1" dirty="0">
                  <a:solidFill>
                    <a:schemeClr val="tx1"/>
                  </a:solidFill>
                  <a:latin typeface="Vijaya" pitchFamily="34" charset="0"/>
                  <a:cs typeface="Vijaya" pitchFamily="34" charset="0"/>
                </a:endParaRPr>
              </a:p>
            </p:txBody>
          </p:sp>
        </p:grpSp>
        <p:pic>
          <p:nvPicPr>
            <p:cNvPr id="76070" name="Picture 294" descr="C:\Coding\Projects\DepthEnhancementTool\DET\DETTest\Newspaper\VSRS3.5_VirtualView.bmp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4446" y="4186563"/>
              <a:ext cx="1450248" cy="1087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TextBox 44"/>
          <p:cNvSpPr txBox="1"/>
          <p:nvPr/>
        </p:nvSpPr>
        <p:spPr>
          <a:xfrm>
            <a:off x="2558972" y="841563"/>
            <a:ext cx="1900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Warped views </a:t>
            </a:r>
          </a:p>
          <a:p>
            <a:pPr algn="ctr"/>
            <a:r>
              <a:rPr lang="en-US" b="1" dirty="0" smtClean="0">
                <a:latin typeface="Vijaya" pitchFamily="34" charset="0"/>
                <a:cs typeface="Vijaya" pitchFamily="34" charset="0"/>
              </a:rPr>
              <a:t>at virtual </a:t>
            </a:r>
            <a:r>
              <a:rPr lang="en-US" b="1" dirty="0">
                <a:latin typeface="Vijaya" pitchFamily="34" charset="0"/>
                <a:cs typeface="Vijaya" pitchFamily="34" charset="0"/>
              </a:rPr>
              <a:t>v</a:t>
            </a:r>
            <a:r>
              <a:rPr lang="en-US" b="1" dirty="0" smtClean="0">
                <a:latin typeface="Vijaya" pitchFamily="34" charset="0"/>
                <a:cs typeface="Vijaya" pitchFamily="34" charset="0"/>
              </a:rPr>
              <a:t>iewpoint n</a:t>
            </a:r>
            <a:endParaRPr lang="en-US" b="1" dirty="0">
              <a:latin typeface="Vijaya" pitchFamily="34" charset="0"/>
              <a:cs typeface="Vijaya" pitchFamily="34" charset="0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9021260"/>
              </p:ext>
            </p:extLst>
          </p:nvPr>
        </p:nvGraphicFramePr>
        <p:xfrm>
          <a:off x="-3175" y="2946400"/>
          <a:ext cx="1031875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1" name="Equation" r:id="rId20" imgW="545760" imgH="177480" progId="Equation.3">
                  <p:embed/>
                </p:oleObj>
              </mc:Choice>
              <mc:Fallback>
                <p:oleObj name="Equation" r:id="rId20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175" y="2946400"/>
                        <a:ext cx="1031875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14646" y="1094381"/>
            <a:ext cx="8486776" cy="5214939"/>
            <a:chOff x="285749" y="852486"/>
            <a:chExt cx="8486776" cy="5214939"/>
          </a:xfrm>
        </p:grpSpPr>
        <p:graphicFrame>
          <p:nvGraphicFramePr>
            <p:cNvPr id="11" name="Chart 1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40212758"/>
                </p:ext>
              </p:extLst>
            </p:nvPr>
          </p:nvGraphicFramePr>
          <p:xfrm>
            <a:off x="285749" y="852486"/>
            <a:ext cx="8486776" cy="521493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2708920" y="2918123"/>
              <a:ext cx="1143000" cy="4191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Dog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400360" y="3408462"/>
              <a:ext cx="1143000" cy="4191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accent3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Lovebird1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82097" y="3713262"/>
              <a:ext cx="1143000" cy="4191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Newspaper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39012" y="1183829"/>
              <a:ext cx="1143000" cy="4191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dirty="0">
                  <a:solidFill>
                    <a:schemeClr val="accent4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Mobile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996752" y="5517232"/>
              <a:ext cx="7391672" cy="108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913173" y="5445224"/>
              <a:ext cx="7619267" cy="266744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dirty="0">
                  <a:latin typeface="Arial" pitchFamily="34" charset="0"/>
                  <a:cs typeface="Arial" pitchFamily="34" charset="0"/>
                </a:rPr>
                <a:t>      </a:t>
              </a:r>
              <a:r>
                <a:rPr lang="en-US" sz="10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38                 </a:t>
              </a:r>
              <a:r>
                <a:rPr lang="en-US" sz="1000" b="1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 40                  38                  </a:t>
              </a:r>
              <a:r>
                <a:rPr lang="en-US" sz="10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40              </a:t>
              </a:r>
              <a:r>
                <a:rPr lang="en-US" sz="1000" b="1" baseline="0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sz="1000" b="1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05                  07</a:t>
              </a:r>
              <a:r>
                <a:rPr lang="en-US" sz="1000" b="1" baseline="0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                  02                  04                  04                  </a:t>
              </a:r>
              <a:r>
                <a:rPr lang="en-US" sz="1000" b="1" baseline="0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06</a:t>
              </a:r>
              <a:r>
                <a:rPr lang="en-US" sz="1000" b="1" dirty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                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48317" y="1200205"/>
            <a:ext cx="2262683" cy="477054"/>
            <a:chOff x="3663277" y="1232493"/>
            <a:chExt cx="1734722" cy="477054"/>
          </a:xfrm>
        </p:grpSpPr>
        <p:grpSp>
          <p:nvGrpSpPr>
            <p:cNvPr id="20" name="Group 19"/>
            <p:cNvGrpSpPr/>
            <p:nvPr/>
          </p:nvGrpSpPr>
          <p:grpSpPr>
            <a:xfrm>
              <a:off x="3663277" y="1384229"/>
              <a:ext cx="72008" cy="248287"/>
              <a:chOff x="3663277" y="1384229"/>
              <a:chExt cx="72008" cy="24828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663277" y="1384229"/>
                <a:ext cx="72008" cy="6254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663277" y="1569971"/>
                <a:ext cx="72008" cy="6254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715072" y="1232493"/>
              <a:ext cx="16829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[Left Bar   ] : Proposed Method </a:t>
              </a:r>
            </a:p>
            <a:p>
              <a:r>
                <a:rPr lang="en-US" sz="1000" b="1" dirty="0" smtClean="0">
                  <a:latin typeface="Arial" pitchFamily="34" charset="0"/>
                  <a:cs typeface="Arial" pitchFamily="34" charset="0"/>
                </a:rPr>
                <a:t>[Right Bar] : VSRS 3.5 </a:t>
              </a:r>
              <a:endParaRPr lang="en-US" sz="1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Experimental Results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18</a:t>
            </a:r>
          </a:p>
        </p:txBody>
      </p:sp>
      <p:pic>
        <p:nvPicPr>
          <p:cNvPr id="28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Experimental Results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19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5007" y="975664"/>
            <a:ext cx="8623371" cy="5281514"/>
            <a:chOff x="245007" y="975664"/>
            <a:chExt cx="8623371" cy="5281514"/>
          </a:xfrm>
        </p:grpSpPr>
        <p:sp>
          <p:nvSpPr>
            <p:cNvPr id="2" name="TextBox 1"/>
            <p:cNvSpPr txBox="1"/>
            <p:nvPr/>
          </p:nvSpPr>
          <p:spPr>
            <a:xfrm>
              <a:off x="1176203" y="989306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Original 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pic>
          <p:nvPicPr>
            <p:cNvPr id="70662" name="Picture 6" descr="C:\Coding\Data\pantomime\1280x960\038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007" y="1335708"/>
              <a:ext cx="2733145" cy="204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020543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663" name="Picture 7" descr="C:\Coding\Experiments\Experiments\110804-SDIBR\log\VirtualView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6504" y="1347515"/>
              <a:ext cx="2717401" cy="2038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664" name="Picture 8" descr="C:\Coding\Experiments\Experiments\110512-VSRS\VSRS3.5_VirtualView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335" y="1335707"/>
              <a:ext cx="2733145" cy="204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/>
            <p:cNvSpPr/>
            <p:nvPr/>
          </p:nvSpPr>
          <p:spPr>
            <a:xfrm>
              <a:off x="4125499" y="5929535"/>
              <a:ext cx="8659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b="1" dirty="0" smtClean="0">
                  <a:latin typeface="Vijaya" pitchFamily="34" charset="0"/>
                  <a:cs typeface="Vijaya" pitchFamily="34" charset="0"/>
                </a:rPr>
                <a:t>Pantomime</a:t>
              </a:r>
              <a:endParaRPr lang="en-US" sz="1400" b="1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524279" y="975664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Virtual View by VSRS 3.5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47761" y="997154"/>
              <a:ext cx="2720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Virtual View by Proposed Method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81254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898806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23241" y="5898758"/>
              <a:ext cx="803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Vijaya" pitchFamily="34" charset="0"/>
                  <a:cs typeface="Vijaya" pitchFamily="34" charset="0"/>
                </a:rPr>
                <a:t>VSRS 3.5</a:t>
              </a:r>
              <a:endParaRPr lang="en-US" sz="1600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623920" y="5887846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Proposed</a:t>
              </a:r>
              <a:r>
                <a:rPr lang="en-US" sz="1600" dirty="0" smtClean="0">
                  <a:latin typeface="Vijaya" pitchFamily="34" charset="0"/>
                  <a:cs typeface="Vijaya" pitchFamily="34" charset="0"/>
                </a:rPr>
                <a:t> Method</a:t>
              </a:r>
              <a:endParaRPr lang="en-US" sz="1600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65346" y="3555841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Error Image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87426" y="3544441"/>
              <a:ext cx="1119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Vijaya" pitchFamily="34" charset="0"/>
                  <a:cs typeface="Vijaya" pitchFamily="34" charset="0"/>
                </a:rPr>
                <a:t>Error Image</a:t>
              </a:r>
              <a:endParaRPr lang="en-US" dirty="0">
                <a:latin typeface="Vijaya" pitchFamily="34" charset="0"/>
                <a:cs typeface="Vijaya" pitchFamily="34" charset="0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82" y="3814990"/>
            <a:ext cx="3024956" cy="20932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800" y="3825208"/>
            <a:ext cx="2978307" cy="20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2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81" name="Group 50180"/>
          <p:cNvGrpSpPr/>
          <p:nvPr/>
        </p:nvGrpSpPr>
        <p:grpSpPr>
          <a:xfrm>
            <a:off x="2148917" y="1052736"/>
            <a:ext cx="6167499" cy="4771578"/>
            <a:chOff x="2148917" y="1052736"/>
            <a:chExt cx="6167499" cy="4771578"/>
          </a:xfrm>
        </p:grpSpPr>
        <p:sp>
          <p:nvSpPr>
            <p:cNvPr id="26" name="Rectangle 25"/>
            <p:cNvSpPr/>
            <p:nvPr/>
          </p:nvSpPr>
          <p:spPr>
            <a:xfrm>
              <a:off x="2148917" y="2567606"/>
              <a:ext cx="288032" cy="16526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6872288" y="1052736"/>
              <a:ext cx="1444128" cy="4771578"/>
              <a:chOff x="751384" y="927770"/>
              <a:chExt cx="1444128" cy="477157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379393"/>
                <a:ext cx="1444128" cy="3885810"/>
                <a:chOff x="751384" y="1379393"/>
                <a:chExt cx="1444128" cy="3885810"/>
              </a:xfrm>
            </p:grpSpPr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37939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188504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811437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22936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108535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92777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5650429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550641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534883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Imaging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10"/>
          <p:cNvSpPr txBox="1">
            <a:spLocks noChangeArrowheads="1"/>
          </p:cNvSpPr>
          <p:nvPr/>
        </p:nvSpPr>
        <p:spPr bwMode="auto">
          <a:xfrm>
            <a:off x="3480877" y="5684589"/>
            <a:ext cx="22236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Multiview</a:t>
            </a:r>
            <a:r>
              <a:rPr lang="sv-SE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Imaging</a:t>
            </a:r>
            <a:endParaRPr lang="en-US" sz="20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7810" y="1566317"/>
            <a:ext cx="1235918" cy="3763466"/>
            <a:chOff x="6081911" y="1547267"/>
            <a:chExt cx="1235918" cy="3763466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713" y="1547267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693" y="2976939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1911" y="4349786"/>
              <a:ext cx="1224136" cy="960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43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Picture 3" descr="C:\Papers\Publish\EUSIPCO\Presentation\PowerPoint\VSRS3.5_VirtualView (2)_dog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711" y="3756046"/>
            <a:ext cx="2858152" cy="20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42" name="Picture 2" descr="C:\Papers\Publish\EUSIPCO\Presentation\PowerPoint\VirtualViewPropsoed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784" y="3756046"/>
            <a:ext cx="2858152" cy="20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44" name="Picture 4" descr="C:\Papers\Publish\EUSIPCO\Presentation\PowerPoint\038_dog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7" y="3756046"/>
            <a:ext cx="2858152" cy="20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67980" y="18819"/>
            <a:ext cx="8229600" cy="96190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Experimental Results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20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43327" y="975664"/>
            <a:ext cx="8775772" cy="4924851"/>
            <a:chOff x="233802" y="975664"/>
            <a:chExt cx="8775772" cy="4924851"/>
          </a:xfrm>
        </p:grpSpPr>
        <p:grpSp>
          <p:nvGrpSpPr>
            <p:cNvPr id="5" name="Group 4"/>
            <p:cNvGrpSpPr/>
            <p:nvPr/>
          </p:nvGrpSpPr>
          <p:grpSpPr>
            <a:xfrm>
              <a:off x="1176203" y="975664"/>
              <a:ext cx="7692175" cy="1276830"/>
              <a:chOff x="1176203" y="975664"/>
              <a:chExt cx="7692175" cy="1276830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1176203" y="989306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ijaya" pitchFamily="34" charset="0"/>
                    <a:cs typeface="Vijaya" pitchFamily="34" charset="0"/>
                  </a:rPr>
                  <a:t>Original </a:t>
                </a:r>
                <a:endParaRPr lang="en-US" dirty="0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2020543" y="1873404"/>
                <a:ext cx="407503" cy="37909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524279" y="975664"/>
                <a:ext cx="20874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ijaya" pitchFamily="34" charset="0"/>
                    <a:cs typeface="Vijaya" pitchFamily="34" charset="0"/>
                  </a:rPr>
                  <a:t>Virtual View by VSRS 3.5</a:t>
                </a:r>
                <a:endParaRPr lang="en-US" dirty="0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147761" y="997154"/>
                <a:ext cx="2720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Vijaya" pitchFamily="34" charset="0"/>
                    <a:cs typeface="Vijaya" pitchFamily="34" charset="0"/>
                  </a:rPr>
                  <a:t>Virtual View by Proposed Method</a:t>
                </a:r>
                <a:endParaRPr lang="en-US" dirty="0">
                  <a:latin typeface="Vijaya" pitchFamily="34" charset="0"/>
                  <a:cs typeface="Vijaya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981254" y="1873404"/>
                <a:ext cx="407503" cy="37909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898806" y="1873404"/>
                <a:ext cx="407503" cy="379090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5" name="Picture 2" descr="C:\Coding\Experiments\Experiments\110804-SDIBR\log\VirtualView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762" y="1335707"/>
              <a:ext cx="2733146" cy="204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6662647" y="187340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02" y="1335707"/>
              <a:ext cx="2755552" cy="2066664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755576" y="1873399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pic>
          <p:nvPicPr>
            <p:cNvPr id="111619" name="Picture 3" descr="C:\Papers\Publish\EUSIPCO\Presentation\PowerPoint\VSRS3.5_VirtualView (2).b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218" y="1313197"/>
              <a:ext cx="2755552" cy="2066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/>
          </p:nvSpPr>
          <p:spPr>
            <a:xfrm>
              <a:off x="3717429" y="1863874"/>
              <a:ext cx="407503" cy="37909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11067" y="3756047"/>
              <a:ext cx="179151" cy="2144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977010" y="3751855"/>
              <a:ext cx="170752" cy="2144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877136" y="3722188"/>
              <a:ext cx="132438" cy="2144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Oval 36"/>
          <p:cNvSpPr/>
          <p:nvPr/>
        </p:nvSpPr>
        <p:spPr>
          <a:xfrm>
            <a:off x="1185728" y="4149080"/>
            <a:ext cx="1022433" cy="102413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178099" y="5898232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Original 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26175" y="5884590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Virtual View by VSRS 3.5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49657" y="590608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Vijaya" pitchFamily="34" charset="0"/>
                <a:cs typeface="Vijaya" pitchFamily="34" charset="0"/>
              </a:rPr>
              <a:t>Virtual View by Proposed Method</a:t>
            </a:r>
            <a:endParaRPr lang="en-US" dirty="0">
              <a:latin typeface="Vijaya" pitchFamily="34" charset="0"/>
              <a:cs typeface="Vijaya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283968" y="4149080"/>
            <a:ext cx="1022433" cy="102413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126110" y="4149080"/>
            <a:ext cx="1022433" cy="1024136"/>
          </a:xfrm>
          <a:prstGeom prst="ellipse">
            <a:avLst/>
          </a:prstGeom>
          <a:solidFill>
            <a:srgbClr val="C0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2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27"/>
            <a:ext cx="8229600" cy="974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Conclusions</a:t>
            </a:r>
            <a:endParaRPr lang="en-US" sz="4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Depth consistency testing and resulting the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inter-view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connection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information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allow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to exploit consistency among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depth maps</a:t>
            </a:r>
          </a:p>
          <a:p>
            <a:pPr algn="just">
              <a:lnSpc>
                <a:spcPct val="110000"/>
              </a:lnSpc>
            </a:pPr>
            <a:endParaRPr lang="en-US" sz="2400" dirty="0">
              <a:latin typeface="Vijaya" pitchFamily="34" charset="0"/>
              <a:cs typeface="Vijaya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Structured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depth addresses the problems of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inter-view depth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inconsistencies</a:t>
            </a:r>
          </a:p>
          <a:p>
            <a:pPr algn="just">
              <a:lnSpc>
                <a:spcPct val="110000"/>
              </a:lnSpc>
            </a:pPr>
            <a:endParaRPr lang="en-US" sz="2400" dirty="0" smtClean="0">
              <a:latin typeface="Vijaya" pitchFamily="34" charset="0"/>
              <a:cs typeface="Vijaya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Structured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depth permit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an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appealing 3D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scene representation </a:t>
            </a:r>
            <a:endParaRPr lang="en-US" sz="2400" dirty="0" smtClean="0">
              <a:latin typeface="Vijaya" pitchFamily="34" charset="0"/>
              <a:cs typeface="Vijaya" pitchFamily="34" charset="0"/>
            </a:endParaRPr>
          </a:p>
          <a:p>
            <a:pPr algn="just">
              <a:lnSpc>
                <a:spcPct val="110000"/>
              </a:lnSpc>
            </a:pPr>
            <a:endParaRPr lang="en-US" sz="2400" dirty="0" smtClean="0">
              <a:latin typeface="Vijaya" pitchFamily="34" charset="0"/>
              <a:cs typeface="Vijaya" pitchFamily="34" charset="0"/>
            </a:endParaRPr>
          </a:p>
          <a:p>
            <a:pPr algn="just">
              <a:lnSpc>
                <a:spcPct val="110000"/>
              </a:lnSpc>
            </a:pPr>
            <a:r>
              <a:rPr lang="en-US" sz="2400" dirty="0" smtClean="0">
                <a:latin typeface="Vijaya" pitchFamily="34" charset="0"/>
                <a:cs typeface="Vijaya" pitchFamily="34" charset="0"/>
              </a:rPr>
              <a:t>Structured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depth maps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and connection information improves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the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quality </a:t>
            </a:r>
            <a:r>
              <a:rPr lang="en-US" sz="2400" dirty="0">
                <a:latin typeface="Vijaya" pitchFamily="34" charset="0"/>
                <a:cs typeface="Vijaya" pitchFamily="34" charset="0"/>
              </a:rPr>
              <a:t>of rendered </a:t>
            </a:r>
            <a:r>
              <a:rPr lang="en-US" sz="2400" dirty="0" smtClean="0">
                <a:latin typeface="Vijaya" pitchFamily="34" charset="0"/>
                <a:cs typeface="Vijaya" pitchFamily="34" charset="0"/>
              </a:rPr>
              <a:t>views</a:t>
            </a:r>
            <a:endParaRPr lang="en-US" sz="2400" dirty="0">
              <a:latin typeface="Vijaya" pitchFamily="34" charset="0"/>
              <a:cs typeface="Vijaya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9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 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2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 You</a:t>
            </a:r>
            <a:endParaRPr lang="en-US" sz="4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7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Application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1052736"/>
            <a:ext cx="7685819" cy="4771578"/>
            <a:chOff x="630597" y="1052736"/>
            <a:chExt cx="7685819" cy="4771578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1052736"/>
              <a:ext cx="1444128" cy="4771578"/>
              <a:chOff x="751384" y="927770"/>
              <a:chExt cx="1444128" cy="477157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379393"/>
                <a:ext cx="1444128" cy="3885810"/>
                <a:chOff x="751384" y="1379393"/>
                <a:chExt cx="1444128" cy="3885810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811437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188504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37939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22936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108535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92777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5650429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550641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534883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3939036" y="180125"/>
              <a:ext cx="1006165" cy="5602971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2365330"/>
                <a:gd name="connsiteY0" fmla="*/ 4703061 h 5606913"/>
                <a:gd name="connsiteX1" fmla="*/ 2364112 w 2365330"/>
                <a:gd name="connsiteY1" fmla="*/ 0 h 5606913"/>
                <a:gd name="connsiteX2" fmla="*/ 2365330 w 2365330"/>
                <a:gd name="connsiteY2" fmla="*/ 5606913 h 5606913"/>
                <a:gd name="connsiteX3" fmla="*/ 0 w 2365330"/>
                <a:gd name="connsiteY3" fmla="*/ 4703061 h 5606913"/>
                <a:gd name="connsiteX0" fmla="*/ 0 w 997552"/>
                <a:gd name="connsiteY0" fmla="*/ 5232998 h 5606913"/>
                <a:gd name="connsiteX1" fmla="*/ 996334 w 997552"/>
                <a:gd name="connsiteY1" fmla="*/ 0 h 5606913"/>
                <a:gd name="connsiteX2" fmla="*/ 997552 w 997552"/>
                <a:gd name="connsiteY2" fmla="*/ 5606913 h 5606913"/>
                <a:gd name="connsiteX3" fmla="*/ 0 w 997552"/>
                <a:gd name="connsiteY3" fmla="*/ 5232998 h 5606913"/>
                <a:gd name="connsiteX0" fmla="*/ 0 w 1007073"/>
                <a:gd name="connsiteY0" fmla="*/ 5211432 h 5606913"/>
                <a:gd name="connsiteX1" fmla="*/ 1005855 w 1007073"/>
                <a:gd name="connsiteY1" fmla="*/ 0 h 5606913"/>
                <a:gd name="connsiteX2" fmla="*/ 1007073 w 1007073"/>
                <a:gd name="connsiteY2" fmla="*/ 5606913 h 5606913"/>
                <a:gd name="connsiteX3" fmla="*/ 0 w 1007073"/>
                <a:gd name="connsiteY3" fmla="*/ 5211432 h 5606913"/>
                <a:gd name="connsiteX0" fmla="*/ 0 w 1010875"/>
                <a:gd name="connsiteY0" fmla="*/ 5211432 h 5590509"/>
                <a:gd name="connsiteX1" fmla="*/ 1005855 w 1010875"/>
                <a:gd name="connsiteY1" fmla="*/ 0 h 5590509"/>
                <a:gd name="connsiteX2" fmla="*/ 1010875 w 1010875"/>
                <a:gd name="connsiteY2" fmla="*/ 5590509 h 5590509"/>
                <a:gd name="connsiteX3" fmla="*/ 0 w 1010875"/>
                <a:gd name="connsiteY3" fmla="*/ 5211432 h 5590509"/>
                <a:gd name="connsiteX0" fmla="*/ 0 w 1006165"/>
                <a:gd name="connsiteY0" fmla="*/ 5211432 h 5602971"/>
                <a:gd name="connsiteX1" fmla="*/ 1005855 w 1006165"/>
                <a:gd name="connsiteY1" fmla="*/ 0 h 5602971"/>
                <a:gd name="connsiteX2" fmla="*/ 1003492 w 1006165"/>
                <a:gd name="connsiteY2" fmla="*/ 5602971 h 5602971"/>
                <a:gd name="connsiteX3" fmla="*/ 0 w 1006165"/>
                <a:gd name="connsiteY3" fmla="*/ 5211432 h 560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165" h="5602971">
                  <a:moveTo>
                    <a:pt x="0" y="5211432"/>
                  </a:moveTo>
                  <a:lnTo>
                    <a:pt x="1005855" y="0"/>
                  </a:lnTo>
                  <a:cubicBezTo>
                    <a:pt x="1007528" y="1863503"/>
                    <a:pt x="1001819" y="3739468"/>
                    <a:pt x="1003492" y="5602971"/>
                  </a:cubicBezTo>
                  <a:lnTo>
                    <a:pt x="0" y="521143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1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</p:spTree>
    <p:extLst>
      <p:ext uri="{BB962C8B-B14F-4D97-AF65-F5344CB8AC3E}">
        <p14:creationId xmlns:p14="http://schemas.microsoft.com/office/powerpoint/2010/main" val="279385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81" name="Group 50180"/>
          <p:cNvGrpSpPr/>
          <p:nvPr/>
        </p:nvGrpSpPr>
        <p:grpSpPr>
          <a:xfrm>
            <a:off x="630597" y="1052736"/>
            <a:ext cx="7685819" cy="4771578"/>
            <a:chOff x="630597" y="1052736"/>
            <a:chExt cx="7685819" cy="4771578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1052736"/>
              <a:ext cx="1444128" cy="4771578"/>
              <a:chOff x="751384" y="927770"/>
              <a:chExt cx="1444128" cy="477157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379393"/>
                <a:ext cx="1444128" cy="3885810"/>
                <a:chOff x="751384" y="1379393"/>
                <a:chExt cx="1444128" cy="3885810"/>
              </a:xfrm>
            </p:grpSpPr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37939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188504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811437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22936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108535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92777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5650429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550641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534883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3270552" y="1156480"/>
              <a:ext cx="2342909" cy="5084579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2335468"/>
                <a:gd name="connsiteY0" fmla="*/ 4734589 h 5111945"/>
                <a:gd name="connsiteX1" fmla="*/ 2335468 w 2335468"/>
                <a:gd name="connsiteY1" fmla="*/ 0 h 5111945"/>
                <a:gd name="connsiteX2" fmla="*/ 1006435 w 2335468"/>
                <a:gd name="connsiteY2" fmla="*/ 5111945 h 5111945"/>
                <a:gd name="connsiteX3" fmla="*/ 0 w 2335468"/>
                <a:gd name="connsiteY3" fmla="*/ 4734589 h 5111945"/>
                <a:gd name="connsiteX0" fmla="*/ 0 w 2343769"/>
                <a:gd name="connsiteY0" fmla="*/ 4703282 h 5111945"/>
                <a:gd name="connsiteX1" fmla="*/ 2343769 w 2343769"/>
                <a:gd name="connsiteY1" fmla="*/ 0 h 5111945"/>
                <a:gd name="connsiteX2" fmla="*/ 1014736 w 2343769"/>
                <a:gd name="connsiteY2" fmla="*/ 5111945 h 5111945"/>
                <a:gd name="connsiteX3" fmla="*/ 0 w 2343769"/>
                <a:gd name="connsiteY3" fmla="*/ 4703282 h 5111945"/>
                <a:gd name="connsiteX0" fmla="*/ 0 w 2343769"/>
                <a:gd name="connsiteY0" fmla="*/ 4703282 h 5085440"/>
                <a:gd name="connsiteX1" fmla="*/ 2343769 w 2343769"/>
                <a:gd name="connsiteY1" fmla="*/ 0 h 5085440"/>
                <a:gd name="connsiteX2" fmla="*/ 1012237 w 2343769"/>
                <a:gd name="connsiteY2" fmla="*/ 5085440 h 5085440"/>
                <a:gd name="connsiteX3" fmla="*/ 0 w 2343769"/>
                <a:gd name="connsiteY3" fmla="*/ 4703282 h 5085440"/>
                <a:gd name="connsiteX0" fmla="*/ 0 w 2343769"/>
                <a:gd name="connsiteY0" fmla="*/ 4703282 h 5068676"/>
                <a:gd name="connsiteX1" fmla="*/ 2343769 w 2343769"/>
                <a:gd name="connsiteY1" fmla="*/ 0 h 5068676"/>
                <a:gd name="connsiteX2" fmla="*/ 1008517 w 2343769"/>
                <a:gd name="connsiteY2" fmla="*/ 5068676 h 5068676"/>
                <a:gd name="connsiteX3" fmla="*/ 0 w 2343769"/>
                <a:gd name="connsiteY3" fmla="*/ 4703282 h 5068676"/>
                <a:gd name="connsiteX0" fmla="*/ 0 w 2343769"/>
                <a:gd name="connsiteY0" fmla="*/ 4703282 h 5084579"/>
                <a:gd name="connsiteX1" fmla="*/ 2343769 w 2343769"/>
                <a:gd name="connsiteY1" fmla="*/ 0 h 5084579"/>
                <a:gd name="connsiteX2" fmla="*/ 1010017 w 2343769"/>
                <a:gd name="connsiteY2" fmla="*/ 5084579 h 5084579"/>
                <a:gd name="connsiteX3" fmla="*/ 0 w 2343769"/>
                <a:gd name="connsiteY3" fmla="*/ 4703282 h 5084579"/>
                <a:gd name="connsiteX0" fmla="*/ 0 w 2342909"/>
                <a:gd name="connsiteY0" fmla="*/ 4701062 h 5084579"/>
                <a:gd name="connsiteX1" fmla="*/ 2342909 w 2342909"/>
                <a:gd name="connsiteY1" fmla="*/ 0 h 5084579"/>
                <a:gd name="connsiteX2" fmla="*/ 1009157 w 2342909"/>
                <a:gd name="connsiteY2" fmla="*/ 5084579 h 5084579"/>
                <a:gd name="connsiteX3" fmla="*/ 0 w 2342909"/>
                <a:gd name="connsiteY3" fmla="*/ 4701062 h 508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2909" h="5084579">
                  <a:moveTo>
                    <a:pt x="0" y="4701062"/>
                  </a:moveTo>
                  <a:lnTo>
                    <a:pt x="2342909" y="0"/>
                  </a:lnTo>
                  <a:lnTo>
                    <a:pt x="1009157" y="5084579"/>
                  </a:lnTo>
                  <a:lnTo>
                    <a:pt x="0" y="470106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18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Application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</p:spTree>
    <p:extLst>
      <p:ext uri="{BB962C8B-B14F-4D97-AF65-F5344CB8AC3E}">
        <p14:creationId xmlns:p14="http://schemas.microsoft.com/office/powerpoint/2010/main" val="395366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pitchFamily="34" charset="0"/>
                <a:cs typeface="Arial" pitchFamily="34" charset="0"/>
              </a:rPr>
              <a:t>Application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1052736"/>
            <a:ext cx="7685819" cy="5145289"/>
            <a:chOff x="630597" y="1052736"/>
            <a:chExt cx="7685819" cy="5145289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872288" y="1052736"/>
              <a:ext cx="1444128" cy="4771578"/>
              <a:chOff x="751384" y="927770"/>
              <a:chExt cx="1444128" cy="4771578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51384" y="1379393"/>
                <a:ext cx="1444128" cy="3885810"/>
                <a:chOff x="751384" y="1379393"/>
                <a:chExt cx="1444128" cy="3885810"/>
              </a:xfrm>
            </p:grpSpPr>
            <p:pic>
              <p:nvPicPr>
                <p:cNvPr id="56" name="Picture 2" descr="C:\Coding\Projects\DepthEnhancementTool\DET\DETTest\Newspaper\src_view_1.bmp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2811437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4" descr="C:\Coding\Projects\DepthEnhancementTool\DET\DETTest\Newspaper\src_view_0.bmp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384" y="1379393"/>
                  <a:ext cx="1440160" cy="1080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3" descr="C:\Coding\Projects\DepthEnhancementTool\DET\DETTest\Newspaper\src_view_2.bm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914" y="4188504"/>
                  <a:ext cx="1435598" cy="10766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3" name="Oval 42"/>
              <p:cNvSpPr/>
              <p:nvPr/>
            </p:nvSpPr>
            <p:spPr>
              <a:xfrm>
                <a:off x="1441748" y="1229366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447081" y="108535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447944" y="927770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442889" y="5650429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448222" y="550641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449085" y="5348833"/>
                <a:ext cx="46762" cy="4891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629393" y="2092493"/>
              <a:ext cx="3624089" cy="4586975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24089" h="4586975">
                  <a:moveTo>
                    <a:pt x="0" y="4204676"/>
                  </a:moveTo>
                  <a:lnTo>
                    <a:pt x="3624089" y="0"/>
                  </a:lnTo>
                  <a:lnTo>
                    <a:pt x="999414" y="4586975"/>
                  </a:lnTo>
                  <a:lnTo>
                    <a:pt x="0" y="42046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</p:spTree>
    <p:extLst>
      <p:ext uri="{BB962C8B-B14F-4D97-AF65-F5344CB8AC3E}">
        <p14:creationId xmlns:p14="http://schemas.microsoft.com/office/powerpoint/2010/main" val="22920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Application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2554126"/>
            <a:ext cx="6210295" cy="2936284"/>
            <a:chOff x="630597" y="2554126"/>
            <a:chExt cx="6210295" cy="2936284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960135" y="1609653"/>
              <a:ext cx="2936284" cy="4825230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  <a:gd name="connsiteX0" fmla="*/ 0 w 3624089"/>
                <a:gd name="connsiteY0" fmla="*/ 4204676 h 4764473"/>
                <a:gd name="connsiteX1" fmla="*/ 3624089 w 3624089"/>
                <a:gd name="connsiteY1" fmla="*/ 0 h 4764473"/>
                <a:gd name="connsiteX2" fmla="*/ 1431175 w 3624089"/>
                <a:gd name="connsiteY2" fmla="*/ 4764473 h 4764473"/>
                <a:gd name="connsiteX3" fmla="*/ 0 w 3624089"/>
                <a:gd name="connsiteY3" fmla="*/ 4204676 h 4764473"/>
                <a:gd name="connsiteX0" fmla="*/ 0 w 3199210"/>
                <a:gd name="connsiteY0" fmla="*/ 4399936 h 4764473"/>
                <a:gd name="connsiteX1" fmla="*/ 3199210 w 3199210"/>
                <a:gd name="connsiteY1" fmla="*/ 0 h 4764473"/>
                <a:gd name="connsiteX2" fmla="*/ 1006296 w 3199210"/>
                <a:gd name="connsiteY2" fmla="*/ 4764473 h 4764473"/>
                <a:gd name="connsiteX3" fmla="*/ 0 w 3199210"/>
                <a:gd name="connsiteY3" fmla="*/ 4399936 h 4764473"/>
                <a:gd name="connsiteX0" fmla="*/ 0 w 3199210"/>
                <a:gd name="connsiteY0" fmla="*/ 4399936 h 4750150"/>
                <a:gd name="connsiteX1" fmla="*/ 3199210 w 3199210"/>
                <a:gd name="connsiteY1" fmla="*/ 0 h 4750150"/>
                <a:gd name="connsiteX2" fmla="*/ 1022060 w 3199210"/>
                <a:gd name="connsiteY2" fmla="*/ 4750150 h 4750150"/>
                <a:gd name="connsiteX3" fmla="*/ 0 w 3199210"/>
                <a:gd name="connsiteY3" fmla="*/ 4399936 h 4750150"/>
                <a:gd name="connsiteX0" fmla="*/ 0 w 3199210"/>
                <a:gd name="connsiteY0" fmla="*/ 4399936 h 4825230"/>
                <a:gd name="connsiteX1" fmla="*/ 3199210 w 3199210"/>
                <a:gd name="connsiteY1" fmla="*/ 0 h 4825230"/>
                <a:gd name="connsiteX2" fmla="*/ 1215843 w 3199210"/>
                <a:gd name="connsiteY2" fmla="*/ 4825230 h 4825230"/>
                <a:gd name="connsiteX3" fmla="*/ 0 w 3199210"/>
                <a:gd name="connsiteY3" fmla="*/ 4399936 h 4825230"/>
                <a:gd name="connsiteX0" fmla="*/ 0 w 2936284"/>
                <a:gd name="connsiteY0" fmla="*/ 4267791 h 4825230"/>
                <a:gd name="connsiteX1" fmla="*/ 2936284 w 2936284"/>
                <a:gd name="connsiteY1" fmla="*/ 0 h 4825230"/>
                <a:gd name="connsiteX2" fmla="*/ 952917 w 2936284"/>
                <a:gd name="connsiteY2" fmla="*/ 4825230 h 4825230"/>
                <a:gd name="connsiteX3" fmla="*/ 0 w 2936284"/>
                <a:gd name="connsiteY3" fmla="*/ 4267791 h 48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284" h="4825230">
                  <a:moveTo>
                    <a:pt x="0" y="4267791"/>
                  </a:moveTo>
                  <a:lnTo>
                    <a:pt x="2936284" y="0"/>
                  </a:lnTo>
                  <a:lnTo>
                    <a:pt x="952917" y="4825230"/>
                  </a:lnTo>
                  <a:lnTo>
                    <a:pt x="0" y="426779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  <p:pic>
        <p:nvPicPr>
          <p:cNvPr id="27" name="Picture 2" descr="C:\Coding\Projects\DepthEnhancementTool\DET\DETTest\Newspaper\src_view_1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2936403"/>
            <a:ext cx="144016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C:\Coding\Projects\DepthEnhancementTool\DET\DETTest\Newspaper\src_view_0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288" y="1504359"/>
            <a:ext cx="1440160" cy="108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Coding\Projects\DepthEnhancementTool\DET\DETTest\Newspaper\src_view_2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18" y="4313470"/>
            <a:ext cx="1435598" cy="107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7562652" y="1354332"/>
            <a:ext cx="46762" cy="48919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567985" y="1210316"/>
            <a:ext cx="46762" cy="48919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568848" y="1052736"/>
            <a:ext cx="46762" cy="48919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563793" y="5775395"/>
            <a:ext cx="46762" cy="48919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569126" y="5631379"/>
            <a:ext cx="46762" cy="48919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569989" y="5473799"/>
            <a:ext cx="46762" cy="48919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WatercolorSponge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47" y="3637458"/>
            <a:ext cx="1450248" cy="108768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1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9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980728"/>
          </a:xfrm>
        </p:spPr>
        <p:txBody>
          <a:bodyPr/>
          <a:lstStyle/>
          <a:p>
            <a:r>
              <a:rPr lang="en-US" sz="4000" dirty="0" smtClean="0">
                <a:latin typeface="Arial" pitchFamily="34" charset="0"/>
                <a:cs typeface="Arial" pitchFamily="34" charset="0"/>
              </a:rPr>
              <a:t>Application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ooter Placeholder 11"/>
          <p:cNvSpPr txBox="1">
            <a:spLocks/>
          </p:cNvSpPr>
          <p:nvPr/>
        </p:nvSpPr>
        <p:spPr>
          <a:xfrm>
            <a:off x="4163599" y="6302918"/>
            <a:ext cx="8582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Slide 3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http://t0.gstatic.com/images?q=tbn:ANd9GcSX6w1-Ui2oEJE4rhcARYTfqMG6LAmNa9r6B2dxMwxZ5BIgUlDWqQ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28" cy="9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181" name="Group 50180"/>
          <p:cNvGrpSpPr/>
          <p:nvPr/>
        </p:nvGrpSpPr>
        <p:grpSpPr>
          <a:xfrm>
            <a:off x="630597" y="2554126"/>
            <a:ext cx="6210295" cy="2936284"/>
            <a:chOff x="630597" y="2554126"/>
            <a:chExt cx="6210295" cy="2936284"/>
          </a:xfrm>
        </p:grpSpPr>
        <p:grpSp>
          <p:nvGrpSpPr>
            <p:cNvPr id="50180" name="Group 50179"/>
            <p:cNvGrpSpPr/>
            <p:nvPr/>
          </p:nvGrpSpPr>
          <p:grpSpPr>
            <a:xfrm>
              <a:off x="630597" y="2567606"/>
              <a:ext cx="1806352" cy="2052634"/>
              <a:chOff x="630597" y="2567606"/>
              <a:chExt cx="1806352" cy="2052634"/>
            </a:xfrm>
          </p:grpSpPr>
          <p:grpSp>
            <p:nvGrpSpPr>
              <p:cNvPr id="50176" name="Group 50175"/>
              <p:cNvGrpSpPr/>
              <p:nvPr/>
            </p:nvGrpSpPr>
            <p:grpSpPr>
              <a:xfrm>
                <a:off x="630597" y="2567606"/>
                <a:ext cx="1806352" cy="1652656"/>
                <a:chOff x="630597" y="2699111"/>
                <a:chExt cx="1806352" cy="1652656"/>
              </a:xfrm>
            </p:grpSpPr>
            <p:pic>
              <p:nvPicPr>
                <p:cNvPr id="50179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0597" y="2791659"/>
                  <a:ext cx="1690117" cy="15601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2148917" y="2699111"/>
                  <a:ext cx="288032" cy="16526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177" name="TextBox 50176"/>
              <p:cNvSpPr txBox="1"/>
              <p:nvPr/>
            </p:nvSpPr>
            <p:spPr>
              <a:xfrm>
                <a:off x="1120284" y="4250908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rial" pitchFamily="34" charset="0"/>
                    <a:cs typeface="Arial" pitchFamily="34" charset="0"/>
                  </a:rPr>
                  <a:t>User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7" name="Isosceles Triangle 9"/>
            <p:cNvSpPr/>
            <p:nvPr/>
          </p:nvSpPr>
          <p:spPr>
            <a:xfrm rot="14929288">
              <a:off x="2960135" y="1609653"/>
              <a:ext cx="2936284" cy="4825230"/>
            </a:xfrm>
            <a:custGeom>
              <a:avLst/>
              <a:gdLst>
                <a:gd name="connsiteX0" fmla="*/ 0 w 1060704"/>
                <a:gd name="connsiteY0" fmla="*/ 5954930 h 5954930"/>
                <a:gd name="connsiteX1" fmla="*/ 530352 w 1060704"/>
                <a:gd name="connsiteY1" fmla="*/ 0 h 5954930"/>
                <a:gd name="connsiteX2" fmla="*/ 1060704 w 1060704"/>
                <a:gd name="connsiteY2" fmla="*/ 5954930 h 5954930"/>
                <a:gd name="connsiteX3" fmla="*/ 0 w 1060704"/>
                <a:gd name="connsiteY3" fmla="*/ 5954930 h 5954930"/>
                <a:gd name="connsiteX0" fmla="*/ 0 w 1592856"/>
                <a:gd name="connsiteY0" fmla="*/ 5166500 h 5954930"/>
                <a:gd name="connsiteX1" fmla="*/ 1062504 w 1592856"/>
                <a:gd name="connsiteY1" fmla="*/ 0 h 5954930"/>
                <a:gd name="connsiteX2" fmla="*/ 1592856 w 1592856"/>
                <a:gd name="connsiteY2" fmla="*/ 5954930 h 5954930"/>
                <a:gd name="connsiteX3" fmla="*/ 0 w 1592856"/>
                <a:gd name="connsiteY3" fmla="*/ 5166500 h 5954930"/>
                <a:gd name="connsiteX0" fmla="*/ 0 w 1062504"/>
                <a:gd name="connsiteY0" fmla="*/ 5166500 h 5615467"/>
                <a:gd name="connsiteX1" fmla="*/ 1062504 w 1062504"/>
                <a:gd name="connsiteY1" fmla="*/ 0 h 5615467"/>
                <a:gd name="connsiteX2" fmla="*/ 927615 w 1062504"/>
                <a:gd name="connsiteY2" fmla="*/ 5615467 h 5615467"/>
                <a:gd name="connsiteX3" fmla="*/ 0 w 1062504"/>
                <a:gd name="connsiteY3" fmla="*/ 5166500 h 5615467"/>
                <a:gd name="connsiteX0" fmla="*/ 0 w 1062504"/>
                <a:gd name="connsiteY0" fmla="*/ 5166500 h 5590264"/>
                <a:gd name="connsiteX1" fmla="*/ 1062504 w 1062504"/>
                <a:gd name="connsiteY1" fmla="*/ 0 h 5590264"/>
                <a:gd name="connsiteX2" fmla="*/ 968025 w 1062504"/>
                <a:gd name="connsiteY2" fmla="*/ 5590264 h 5590264"/>
                <a:gd name="connsiteX3" fmla="*/ 0 w 1062504"/>
                <a:gd name="connsiteY3" fmla="*/ 5166500 h 5590264"/>
                <a:gd name="connsiteX0" fmla="*/ 0 w 2437164"/>
                <a:gd name="connsiteY0" fmla="*/ 4654327 h 5590264"/>
                <a:gd name="connsiteX1" fmla="*/ 2437164 w 2437164"/>
                <a:gd name="connsiteY1" fmla="*/ 0 h 5590264"/>
                <a:gd name="connsiteX2" fmla="*/ 2342685 w 2437164"/>
                <a:gd name="connsiteY2" fmla="*/ 5590264 h 5590264"/>
                <a:gd name="connsiteX3" fmla="*/ 0 w 2437164"/>
                <a:gd name="connsiteY3" fmla="*/ 4654327 h 5590264"/>
                <a:gd name="connsiteX0" fmla="*/ 0 w 2437164"/>
                <a:gd name="connsiteY0" fmla="*/ 4654327 h 5063211"/>
                <a:gd name="connsiteX1" fmla="*/ 2437164 w 2437164"/>
                <a:gd name="connsiteY1" fmla="*/ 0 h 5063211"/>
                <a:gd name="connsiteX2" fmla="*/ 1035079 w 2437164"/>
                <a:gd name="connsiteY2" fmla="*/ 5063211 h 5063211"/>
                <a:gd name="connsiteX3" fmla="*/ 0 w 2437164"/>
                <a:gd name="connsiteY3" fmla="*/ 4654327 h 5063211"/>
                <a:gd name="connsiteX0" fmla="*/ 0 w 2364112"/>
                <a:gd name="connsiteY0" fmla="*/ 4703061 h 5111945"/>
                <a:gd name="connsiteX1" fmla="*/ 2364112 w 2364112"/>
                <a:gd name="connsiteY1" fmla="*/ 0 h 5111945"/>
                <a:gd name="connsiteX2" fmla="*/ 1035079 w 2364112"/>
                <a:gd name="connsiteY2" fmla="*/ 5111945 h 5111945"/>
                <a:gd name="connsiteX3" fmla="*/ 0 w 2364112"/>
                <a:gd name="connsiteY3" fmla="*/ 4703061 h 5111945"/>
                <a:gd name="connsiteX0" fmla="*/ 0 w 3612987"/>
                <a:gd name="connsiteY0" fmla="*/ 4208977 h 5111945"/>
                <a:gd name="connsiteX1" fmla="*/ 3612987 w 3612987"/>
                <a:gd name="connsiteY1" fmla="*/ 0 h 5111945"/>
                <a:gd name="connsiteX2" fmla="*/ 2283954 w 3612987"/>
                <a:gd name="connsiteY2" fmla="*/ 5111945 h 5111945"/>
                <a:gd name="connsiteX3" fmla="*/ 0 w 3612987"/>
                <a:gd name="connsiteY3" fmla="*/ 4208977 h 5111945"/>
                <a:gd name="connsiteX0" fmla="*/ 0 w 3612987"/>
                <a:gd name="connsiteY0" fmla="*/ 4208977 h 4599215"/>
                <a:gd name="connsiteX1" fmla="*/ 3612987 w 3612987"/>
                <a:gd name="connsiteY1" fmla="*/ 0 h 4599215"/>
                <a:gd name="connsiteX2" fmla="*/ 960584 w 3612987"/>
                <a:gd name="connsiteY2" fmla="*/ 4599215 h 4599215"/>
                <a:gd name="connsiteX3" fmla="*/ 0 w 3612987"/>
                <a:gd name="connsiteY3" fmla="*/ 4208977 h 4599215"/>
                <a:gd name="connsiteX0" fmla="*/ 0 w 3612987"/>
                <a:gd name="connsiteY0" fmla="*/ 4208977 h 4598077"/>
                <a:gd name="connsiteX1" fmla="*/ 3612987 w 3612987"/>
                <a:gd name="connsiteY1" fmla="*/ 0 h 4598077"/>
                <a:gd name="connsiteX2" fmla="*/ 984010 w 3612987"/>
                <a:gd name="connsiteY2" fmla="*/ 4598077 h 4598077"/>
                <a:gd name="connsiteX3" fmla="*/ 0 w 3612987"/>
                <a:gd name="connsiteY3" fmla="*/ 4208977 h 4598077"/>
                <a:gd name="connsiteX0" fmla="*/ 0 w 3624089"/>
                <a:gd name="connsiteY0" fmla="*/ 4204676 h 4598077"/>
                <a:gd name="connsiteX1" fmla="*/ 3624089 w 3624089"/>
                <a:gd name="connsiteY1" fmla="*/ 0 h 4598077"/>
                <a:gd name="connsiteX2" fmla="*/ 995112 w 3624089"/>
                <a:gd name="connsiteY2" fmla="*/ 4598077 h 4598077"/>
                <a:gd name="connsiteX3" fmla="*/ 0 w 3624089"/>
                <a:gd name="connsiteY3" fmla="*/ 4204676 h 4598077"/>
                <a:gd name="connsiteX0" fmla="*/ 0 w 3624089"/>
                <a:gd name="connsiteY0" fmla="*/ 4204676 h 4586975"/>
                <a:gd name="connsiteX1" fmla="*/ 3624089 w 3624089"/>
                <a:gd name="connsiteY1" fmla="*/ 0 h 4586975"/>
                <a:gd name="connsiteX2" fmla="*/ 999414 w 3624089"/>
                <a:gd name="connsiteY2" fmla="*/ 4586975 h 4586975"/>
                <a:gd name="connsiteX3" fmla="*/ 0 w 3624089"/>
                <a:gd name="connsiteY3" fmla="*/ 4204676 h 4586975"/>
                <a:gd name="connsiteX0" fmla="*/ 0 w 3624089"/>
                <a:gd name="connsiteY0" fmla="*/ 4204676 h 4764473"/>
                <a:gd name="connsiteX1" fmla="*/ 3624089 w 3624089"/>
                <a:gd name="connsiteY1" fmla="*/ 0 h 4764473"/>
                <a:gd name="connsiteX2" fmla="*/ 1431175 w 3624089"/>
                <a:gd name="connsiteY2" fmla="*/ 4764473 h 4764473"/>
                <a:gd name="connsiteX3" fmla="*/ 0 w 3624089"/>
                <a:gd name="connsiteY3" fmla="*/ 4204676 h 4764473"/>
                <a:gd name="connsiteX0" fmla="*/ 0 w 3199210"/>
                <a:gd name="connsiteY0" fmla="*/ 4399936 h 4764473"/>
                <a:gd name="connsiteX1" fmla="*/ 3199210 w 3199210"/>
                <a:gd name="connsiteY1" fmla="*/ 0 h 4764473"/>
                <a:gd name="connsiteX2" fmla="*/ 1006296 w 3199210"/>
                <a:gd name="connsiteY2" fmla="*/ 4764473 h 4764473"/>
                <a:gd name="connsiteX3" fmla="*/ 0 w 3199210"/>
                <a:gd name="connsiteY3" fmla="*/ 4399936 h 4764473"/>
                <a:gd name="connsiteX0" fmla="*/ 0 w 3199210"/>
                <a:gd name="connsiteY0" fmla="*/ 4399936 h 4750150"/>
                <a:gd name="connsiteX1" fmla="*/ 3199210 w 3199210"/>
                <a:gd name="connsiteY1" fmla="*/ 0 h 4750150"/>
                <a:gd name="connsiteX2" fmla="*/ 1022060 w 3199210"/>
                <a:gd name="connsiteY2" fmla="*/ 4750150 h 4750150"/>
                <a:gd name="connsiteX3" fmla="*/ 0 w 3199210"/>
                <a:gd name="connsiteY3" fmla="*/ 4399936 h 4750150"/>
                <a:gd name="connsiteX0" fmla="*/ 0 w 3199210"/>
                <a:gd name="connsiteY0" fmla="*/ 4399936 h 4825230"/>
                <a:gd name="connsiteX1" fmla="*/ 3199210 w 3199210"/>
                <a:gd name="connsiteY1" fmla="*/ 0 h 4825230"/>
                <a:gd name="connsiteX2" fmla="*/ 1215843 w 3199210"/>
                <a:gd name="connsiteY2" fmla="*/ 4825230 h 4825230"/>
                <a:gd name="connsiteX3" fmla="*/ 0 w 3199210"/>
                <a:gd name="connsiteY3" fmla="*/ 4399936 h 4825230"/>
                <a:gd name="connsiteX0" fmla="*/ 0 w 2936284"/>
                <a:gd name="connsiteY0" fmla="*/ 4267791 h 4825230"/>
                <a:gd name="connsiteX1" fmla="*/ 2936284 w 2936284"/>
                <a:gd name="connsiteY1" fmla="*/ 0 h 4825230"/>
                <a:gd name="connsiteX2" fmla="*/ 952917 w 2936284"/>
                <a:gd name="connsiteY2" fmla="*/ 4825230 h 4825230"/>
                <a:gd name="connsiteX3" fmla="*/ 0 w 2936284"/>
                <a:gd name="connsiteY3" fmla="*/ 4267791 h 48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6284" h="4825230">
                  <a:moveTo>
                    <a:pt x="0" y="4267791"/>
                  </a:moveTo>
                  <a:lnTo>
                    <a:pt x="2936284" y="0"/>
                  </a:lnTo>
                  <a:lnTo>
                    <a:pt x="952917" y="4825230"/>
                  </a:lnTo>
                  <a:lnTo>
                    <a:pt x="0" y="4267791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tint val="50000"/>
                    <a:satMod val="300000"/>
                  </a:schemeClr>
                </a:gs>
                <a:gs pos="22000">
                  <a:schemeClr val="accent1">
                    <a:tint val="37000"/>
                    <a:satMod val="300000"/>
                  </a:schemeClr>
                </a:gs>
                <a:gs pos="100000">
                  <a:schemeClr val="accent1">
                    <a:tint val="15000"/>
                    <a:satMod val="350000"/>
                  </a:schemeClr>
                </a:gs>
              </a:gsLst>
            </a:gra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792263" y="2276872"/>
            <a:ext cx="356654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0"/>
          <p:cNvSpPr txBox="1">
            <a:spLocks noChangeArrowheads="1"/>
          </p:cNvSpPr>
          <p:nvPr/>
        </p:nvSpPr>
        <p:spPr bwMode="auto">
          <a:xfrm>
            <a:off x="3545318" y="5684589"/>
            <a:ext cx="20948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FF0000"/>
                </a:solidFill>
                <a:latin typeface="+mn-lt"/>
                <a:cs typeface="Arial" pitchFamily="34" charset="0"/>
              </a:rPr>
              <a:t>Free Viewpoint TV</a:t>
            </a:r>
          </a:p>
        </p:txBody>
      </p:sp>
      <p:pic>
        <p:nvPicPr>
          <p:cNvPr id="30" name="Picture 294" descr="C:\Coding\Projects\DepthEnhancementTool\DET\DETTest\Newspaper\VSRS3.5_VirtualView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WatercolorSponge brushSize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147" y="3637458"/>
            <a:ext cx="1450248" cy="108768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6568179" y="3109617"/>
            <a:ext cx="1656184" cy="46339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Virtual View</a:t>
            </a:r>
            <a:endParaRPr lang="en-US" sz="24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24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33425</TotalTime>
  <Words>1228</Words>
  <Application>Microsoft Office PowerPoint</Application>
  <PresentationFormat>On-screen Show (4:3)</PresentationFormat>
  <Paragraphs>334</Paragraphs>
  <Slides>42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Office Theme</vt:lpstr>
      <vt:lpstr>Equation</vt:lpstr>
      <vt:lpstr>Microsoft Equation 3.0</vt:lpstr>
      <vt:lpstr>European Signal Processing Conference 2011</vt:lpstr>
      <vt:lpstr>Outline</vt:lpstr>
      <vt:lpstr>Imaging</vt:lpstr>
      <vt:lpstr>Imaging</vt:lpstr>
      <vt:lpstr>Application</vt:lpstr>
      <vt:lpstr>Application</vt:lpstr>
      <vt:lpstr>Application</vt:lpstr>
      <vt:lpstr>Application</vt:lpstr>
      <vt:lpstr>Application</vt:lpstr>
      <vt:lpstr>Virtual View Rendering</vt:lpstr>
      <vt:lpstr>Depth Estimation</vt:lpstr>
      <vt:lpstr>Inter-view Depth Inconsistency</vt:lpstr>
      <vt:lpstr>Inter-view Depth Inconsistency</vt:lpstr>
      <vt:lpstr>Inter-view Depth Inconsistency</vt:lpstr>
      <vt:lpstr>Inter-view Depth Inconsistency</vt:lpstr>
      <vt:lpstr>Multiple Depth Warping</vt:lpstr>
      <vt:lpstr>PowerPoint Presentation</vt:lpstr>
      <vt:lpstr>Multiple Depth Warping</vt:lpstr>
      <vt:lpstr>PowerPoint Presentation</vt:lpstr>
      <vt:lpstr>Connection Evidence</vt:lpstr>
      <vt:lpstr>Connection Evidence</vt:lpstr>
      <vt:lpstr>Connection Evidence</vt:lpstr>
      <vt:lpstr>Connection Evidence Testing</vt:lpstr>
      <vt:lpstr>Inter-View Connection Information</vt:lpstr>
      <vt:lpstr>Inter-View Connection Information</vt:lpstr>
      <vt:lpstr>PowerPoint Presentation</vt:lpstr>
      <vt:lpstr>Principal Depth Map</vt:lpstr>
      <vt:lpstr>Structured Depth Maps</vt:lpstr>
      <vt:lpstr>Structured Depth Maps</vt:lpstr>
      <vt:lpstr>Extraction of Auxiliary Depth</vt:lpstr>
      <vt:lpstr>Rendering Using Structured Depth Images </vt:lpstr>
      <vt:lpstr>Virtual View Rendering</vt:lpstr>
      <vt:lpstr>Virtual View Rendering</vt:lpstr>
      <vt:lpstr>Virtual View Rendering</vt:lpstr>
      <vt:lpstr>Virtual View Rendering</vt:lpstr>
      <vt:lpstr>Virtual View Rendering</vt:lpstr>
      <vt:lpstr>Virtual View Rendering</vt:lpstr>
      <vt:lpstr>Experimental Results</vt:lpstr>
      <vt:lpstr>Experimental Results</vt:lpstr>
      <vt:lpstr>Experimental Results</vt:lpstr>
      <vt:lpstr>Conclusions</vt:lpstr>
      <vt:lpstr>PowerPoint Presentation</vt:lpstr>
    </vt:vector>
  </TitlesOfParts>
  <Company>KTH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European Signal Processing Conference 2011</dc:title>
  <dc:creator>Pravin Kumar Rana</dc:creator>
  <cp:lastModifiedBy>Pravin Kumar Rana</cp:lastModifiedBy>
  <cp:revision>354</cp:revision>
  <dcterms:created xsi:type="dcterms:W3CDTF">2011-06-07T16:24:46Z</dcterms:created>
  <dcterms:modified xsi:type="dcterms:W3CDTF">2011-08-30T05:51:38Z</dcterms:modified>
</cp:coreProperties>
</file>